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6" r:id="rId13"/>
    <p:sldId id="268" r:id="rId14"/>
  </p:sldIdLst>
  <p:sldSz cx="18288000" cy="10287000"/>
  <p:notesSz cx="6858000" cy="9144000"/>
  <p:embeddedFontLst>
    <p:embeddedFont>
      <p:font typeface="Arial Bold" panose="020B0704020202020204" pitchFamily="34" charset="0"/>
      <p:regular r:id="rId15"/>
      <p:bold r:id="rId16"/>
    </p:embeddedFont>
    <p:embeddedFont>
      <p:font typeface="Arimo" panose="020B0604020202020204" charset="0"/>
      <p:regular r:id="rId17"/>
    </p:embeddedFont>
    <p:embeddedFont>
      <p:font typeface="Arimo Bold" panose="020B0604020202020204" charset="0"/>
      <p:regular r:id="rId18"/>
    </p:embeddedFont>
    <p:embeddedFont>
      <p:font typeface="Calisto MT" panose="02040603050505030304" pitchFamily="18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Univers Condensed" panose="020B0506020202050204" pitchFamily="34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54A"/>
    <a:srgbClr val="07612F"/>
    <a:srgbClr val="FFFFFF"/>
    <a:srgbClr val="D1EFE4"/>
    <a:srgbClr val="6B3B4E"/>
    <a:srgbClr val="8C5050"/>
    <a:srgbClr val="998542"/>
    <a:srgbClr val="7A6C40"/>
    <a:srgbClr val="1F3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644675-646E-2813-37D3-CBB702BE6575}" v="486" dt="2025-12-03T07:53:14.122"/>
    <p1510:client id="{9F312040-8FD8-90FE-42DE-FE767CCD446F}" v="22" dt="2025-12-03T04:14:43"/>
    <p1510:client id="{A2E7F9C6-609A-5B27-C905-368DA7C29C37}" v="1434" dt="2025-12-03T13:14:42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639" y="1334730"/>
            <a:ext cx="14984361" cy="5397909"/>
          </a:xfrm>
        </p:spPr>
        <p:txBody>
          <a:bodyPr anchor="t">
            <a:normAutofit/>
          </a:bodyPr>
          <a:lstStyle>
            <a:lvl1pPr algn="l"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7639" y="6732639"/>
            <a:ext cx="10487664" cy="1954161"/>
          </a:xfrm>
        </p:spPr>
        <p:txBody>
          <a:bodyPr anchor="b">
            <a:normAutofit/>
          </a:bodyPr>
          <a:lstStyle>
            <a:lvl1pPr marL="0" indent="0" algn="l">
              <a:buNone/>
              <a:defRPr sz="3556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5099-B3AD-44D7-919B-BCB6DC3E7F21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422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15DA-6CBC-4AEF-A85F-371C66916CF8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7094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863484" y="1496961"/>
            <a:ext cx="3523565" cy="747743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1496960"/>
            <a:ext cx="12606183" cy="747743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07E4-95E8-4ABC-B20B-51235318A487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9060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F121-2723-4D35-ADA9-215CD054C4BC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62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75" y="2564608"/>
            <a:ext cx="15948101" cy="4279106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3075" y="6884195"/>
            <a:ext cx="15948101" cy="2250281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54BA-4BC6-480F-839C-951A49B248A9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953" y="1383144"/>
            <a:ext cx="16036898" cy="169189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3075" y="3193026"/>
            <a:ext cx="7956626" cy="57666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3193026"/>
            <a:ext cx="7829550" cy="57666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DD0EA-4726-4440-BF9D-E88296FC3068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77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831" y="1393722"/>
            <a:ext cx="15960008" cy="11423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3076" y="2521745"/>
            <a:ext cx="7923288" cy="985838"/>
          </a:xfrm>
        </p:spPr>
        <p:txBody>
          <a:bodyPr anchor="b">
            <a:normAutofit/>
          </a:bodyPr>
          <a:lstStyle>
            <a:lvl1pPr marL="0" indent="0">
              <a:buNone/>
              <a:defRPr sz="2844" b="1">
                <a:latin typeface="+mj-lt"/>
              </a:defRPr>
            </a:lvl1pPr>
            <a:lvl2pPr marL="812810" indent="0">
              <a:buNone/>
              <a:defRPr sz="2844" b="1"/>
            </a:lvl2pPr>
            <a:lvl3pPr marL="1625620" indent="0">
              <a:buNone/>
              <a:defRPr sz="2844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3076" y="3757613"/>
            <a:ext cx="7923288" cy="513566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985838"/>
          </a:xfrm>
        </p:spPr>
        <p:txBody>
          <a:bodyPr anchor="b">
            <a:normAutofit/>
          </a:bodyPr>
          <a:lstStyle>
            <a:lvl1pPr marL="0" indent="0">
              <a:buNone/>
              <a:defRPr sz="2844" b="1">
                <a:latin typeface="+mj-lt"/>
              </a:defRPr>
            </a:lvl1pPr>
            <a:lvl2pPr marL="812810" indent="0">
              <a:buNone/>
              <a:defRPr sz="2844" b="1"/>
            </a:lvl2pPr>
            <a:lvl3pPr marL="1625620" indent="0">
              <a:buNone/>
              <a:defRPr sz="2844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13566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AD10D-99D1-46B2-A85A-C16850FCF8CF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4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67E51-34D6-4E3D-8F41-CC63EA446EDD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271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E550-CE3F-497F-B953-7DE0932F91C0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20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640" y="1172498"/>
            <a:ext cx="6140399" cy="1835178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2388" y="3473246"/>
            <a:ext cx="6140399" cy="5330237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0BF4-BAA0-4539-95F2-9C4277F97478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6658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014" y="1600201"/>
            <a:ext cx="6155147" cy="1976285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774782" y="1600200"/>
            <a:ext cx="9258300" cy="7191375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5014" y="3829050"/>
            <a:ext cx="6155147" cy="4974432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9884E-D945-496C-84BE-49C61F78F9EC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8426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953" y="1383144"/>
            <a:ext cx="16036898" cy="20565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953" y="3439689"/>
            <a:ext cx="16036898" cy="5454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54172" y="9534526"/>
            <a:ext cx="388889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>
                <a:solidFill>
                  <a:schemeClr val="tx1"/>
                </a:solidFill>
                <a:latin typeface="+mj-lt"/>
              </a:defRPr>
            </a:lvl1pPr>
          </a:lstStyle>
          <a:p>
            <a:fld id="{CD438618-DEE5-47CF-A8B2-A9E090D503CD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3075" y="9534526"/>
            <a:ext cx="680959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6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378518" y="9534526"/>
            <a:ext cx="100853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1200150" y="1085850"/>
            <a:ext cx="158877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1200150" y="9214172"/>
            <a:ext cx="158877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277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1008" userDrawn="1">
          <p15:clr>
            <a:srgbClr val="F26B43"/>
          </p15:clr>
        </p15:guide>
        <p15:guide id="4" orient="horz" pos="1368" userDrawn="1">
          <p15:clr>
            <a:srgbClr val="F26B43"/>
          </p15:clr>
        </p15:guide>
        <p15:guide id="5" pos="10764" userDrawn="1">
          <p15:clr>
            <a:srgbClr val="F26B43"/>
          </p15:clr>
        </p15:guide>
        <p15:guide id="6" pos="756" userDrawn="1">
          <p15:clr>
            <a:srgbClr val="F26B43"/>
          </p15:clr>
        </p15:guide>
        <p15:guide id="7" orient="horz" pos="5796" userDrawn="1">
          <p15:clr>
            <a:srgbClr val="F26B43"/>
          </p15:clr>
        </p15:guide>
        <p15:guide id="8" orient="horz" pos="6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4762" y="-38380"/>
            <a:ext cx="18300764" cy="10299764"/>
            <a:chOff x="0" y="0"/>
            <a:chExt cx="24401018" cy="13733018"/>
          </a:xfrm>
        </p:grpSpPr>
        <p:sp>
          <p:nvSpPr>
            <p:cNvPr id="5" name="Freeform 5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close/>
                </a:path>
              </a:pathLst>
            </a:custGeom>
            <a:solidFill>
              <a:srgbClr val="F19222">
                <a:alpha val="8117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7850237" y="2271581"/>
            <a:ext cx="9445526" cy="1710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36"/>
              </a:lnSpc>
            </a:pPr>
            <a:r>
              <a:rPr lang="en-US" sz="5550" b="1" dirty="0">
                <a:latin typeface="Arial Bold"/>
                <a:ea typeface="Arial Bold"/>
                <a:cs typeface="Arial Bold"/>
                <a:sym typeface="Arial Bold"/>
              </a:rPr>
              <a:t>Selenium Automation Framework:  Python &amp; POM</a:t>
            </a:r>
            <a:endParaRPr lang="en-US" sz="5550" b="1" dirty="0">
              <a:latin typeface="Arial Bold"/>
              <a:ea typeface="Arial Bold"/>
              <a:cs typeface="Arial Bol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8BABC0-E2A8-9B82-EC8D-EE189DAEC710}"/>
              </a:ext>
            </a:extLst>
          </p:cNvPr>
          <p:cNvSpPr/>
          <p:nvPr/>
        </p:nvSpPr>
        <p:spPr>
          <a:xfrm>
            <a:off x="-16878" y="5111529"/>
            <a:ext cx="18296533" cy="51712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hand holding a tray&#10;&#10;AI-generated content may be incorrect.">
            <a:extLst>
              <a:ext uri="{FF2B5EF4-FFF2-40B4-BE49-F238E27FC236}">
                <a16:creationId xmlns:a16="http://schemas.microsoft.com/office/drawing/2014/main" id="{DD5C7DD5-46EF-A209-4F0F-606167912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57" y="2278672"/>
            <a:ext cx="5662160" cy="7224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57486C-3527-5F74-E891-92E9DB5225BB}"/>
              </a:ext>
            </a:extLst>
          </p:cNvPr>
          <p:cNvSpPr/>
          <p:nvPr/>
        </p:nvSpPr>
        <p:spPr>
          <a:xfrm>
            <a:off x="604701" y="856925"/>
            <a:ext cx="16683490" cy="5544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sdhshdssdhshdhsd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6470F6-5220-1F30-CA8A-86A30F35B4E5}"/>
              </a:ext>
            </a:extLst>
          </p:cNvPr>
          <p:cNvSpPr txBox="1"/>
          <p:nvPr/>
        </p:nvSpPr>
        <p:spPr>
          <a:xfrm>
            <a:off x="605118" y="941294"/>
            <a:ext cx="9144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https://www.bhojdeals.com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88806" y="-4762"/>
            <a:ext cx="18297525" cy="10296525"/>
            <a:chOff x="0" y="0"/>
            <a:chExt cx="24396700" cy="13728700"/>
          </a:xfrm>
        </p:grpSpPr>
        <p:sp>
          <p:nvSpPr>
            <p:cNvPr id="5" name="Freeform 5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close/>
                </a:path>
              </a:pathLst>
            </a:custGeom>
            <a:solidFill>
              <a:srgbClr val="F19222">
                <a:alpha val="8117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2904979" y="214239"/>
            <a:ext cx="11452274" cy="82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4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Challenges Faced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3840" y="765133"/>
            <a:ext cx="17952720" cy="8976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endParaRPr dirty="0">
              <a:solidFill>
                <a:srgbClr val="000000"/>
              </a:solidFill>
            </a:endParaRPr>
          </a:p>
          <a:p>
            <a:pPr algn="l">
              <a:lnSpc>
                <a:spcPts val="2750"/>
              </a:lnSpc>
            </a:pPr>
            <a:endParaRPr dirty="0">
              <a:solidFill>
                <a:srgbClr val="000000"/>
              </a:solidFill>
            </a:endParaRPr>
          </a:p>
          <a:p>
            <a:pPr marL="289560" lvl="1" indent="-144780" algn="l">
              <a:lnSpc>
                <a:spcPts val="2750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Locator Instability: </a:t>
            </a: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UI elements change their attributes</a:t>
            </a:r>
          </a:p>
          <a:p>
            <a:pPr marL="289560" lvl="1" indent="-144780" algn="l">
              <a:lnSpc>
                <a:spcPts val="2750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(ID, class names, etc.) due to updates.</a:t>
            </a:r>
          </a:p>
          <a:p>
            <a:pPr marL="289560" lvl="1" indent="-144780">
              <a:lnSpc>
                <a:spcPts val="2750"/>
              </a:lnSpc>
            </a:pP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  <a:sym typeface="Arimo Bold"/>
            </a:endParaRPr>
          </a:p>
          <a:p>
            <a:pPr marL="289560" lvl="1" indent="-144780">
              <a:lnSpc>
                <a:spcPts val="2750"/>
              </a:lnSpc>
            </a:pPr>
            <a:r>
              <a:rPr lang="en-US" sz="2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Causes: </a:t>
            </a: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Frontend developers refactoring code, dynamic element IDs.</a:t>
            </a:r>
          </a:p>
          <a:p>
            <a:pPr marL="289560" lvl="1" indent="-144780" algn="l">
              <a:lnSpc>
                <a:spcPts val="2750"/>
              </a:lnSpc>
            </a:pP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89560" lvl="1" indent="-144780" algn="l">
              <a:lnSpc>
                <a:spcPts val="2750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</a:t>
            </a:r>
          </a:p>
          <a:p>
            <a:pPr marL="289560" lvl="1" indent="-144780" algn="l">
              <a:lnSpc>
                <a:spcPts val="2750"/>
              </a:lnSpc>
            </a:pP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89560" lvl="1" indent="-144780" algn="l">
              <a:lnSpc>
                <a:spcPts val="2750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Browser/Driver Compatibility Issues: </a:t>
            </a: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Tests might work on one</a:t>
            </a:r>
          </a:p>
          <a:p>
            <a:pPr marL="289560" lvl="1" indent="-144780">
              <a:lnSpc>
                <a:spcPts val="2750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browser/version but fail on others.</a:t>
            </a: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  <a:sym typeface="Arimo Bold"/>
            </a:endParaRPr>
          </a:p>
          <a:p>
            <a:pPr marL="289560" lvl="1" indent="-144780">
              <a:lnSpc>
                <a:spcPts val="2750"/>
              </a:lnSpc>
            </a:pP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  <a:sym typeface="Arimo Bold"/>
            </a:endParaRPr>
          </a:p>
          <a:p>
            <a:pPr marL="289560" lvl="1" indent="-144780">
              <a:lnSpc>
                <a:spcPts val="2750"/>
              </a:lnSpc>
            </a:pPr>
            <a:r>
              <a:rPr lang="en-US" sz="2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Causes: </a:t>
            </a: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Differences in browser rendering engines, WebDriver version mismatches with browser versions.</a:t>
            </a:r>
            <a:endParaRPr lang="en-US"/>
          </a:p>
          <a:p>
            <a:pPr marL="289560" lvl="1" indent="-144780" algn="l">
              <a:lnSpc>
                <a:spcPts val="2750"/>
              </a:lnSpc>
            </a:pP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89560" lvl="1" indent="-144780" algn="l">
              <a:lnSpc>
                <a:spcPts val="2750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</a:t>
            </a:r>
          </a:p>
          <a:p>
            <a:pPr marL="289560" lvl="1" indent="-144780" algn="l">
              <a:lnSpc>
                <a:spcPts val="2750"/>
              </a:lnSpc>
            </a:pP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89560" lvl="1" indent="-144780" algn="l">
              <a:lnSpc>
                <a:spcPts val="2750"/>
              </a:lnSpc>
            </a:pP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89560" lvl="1" indent="-144780" algn="l">
              <a:lnSpc>
                <a:spcPts val="2750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Poor Wait Strategies: </a:t>
            </a: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Using fixed </a:t>
            </a:r>
            <a:r>
              <a:rPr lang="en-US" sz="24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time.sleep</a:t>
            </a: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() or inadequate explicit waits.</a:t>
            </a:r>
          </a:p>
          <a:p>
            <a:pPr marL="289560" lvl="1" indent="-144780">
              <a:lnSpc>
                <a:spcPts val="2750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  <a:sym typeface="Arimo Bold"/>
            </a:endParaRPr>
          </a:p>
          <a:p>
            <a:pPr marL="289560" lvl="1" indent="-144780">
              <a:lnSpc>
                <a:spcPts val="2750"/>
              </a:lnSpc>
            </a:pPr>
            <a:r>
              <a:rPr lang="en-US" sz="2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Causes: </a:t>
            </a: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Not waiting for specific conditions (element clickable, visible, present), using implicit waits inconsistently.</a:t>
            </a:r>
          </a:p>
          <a:p>
            <a:pPr marL="289560" lvl="1" indent="-144780" algn="l">
              <a:lnSpc>
                <a:spcPts val="2750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</a:t>
            </a:r>
          </a:p>
          <a:p>
            <a:pPr marL="289560" lvl="1" indent="-144780" algn="l">
              <a:lnSpc>
                <a:spcPts val="2750"/>
              </a:lnSpc>
            </a:pP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89560" lvl="1" indent="-144780" algn="l">
              <a:lnSpc>
                <a:spcPts val="2750"/>
              </a:lnSpc>
            </a:pP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89560" lvl="1" indent="-144780" algn="l">
              <a:lnSpc>
                <a:spcPts val="2750"/>
              </a:lnSpc>
            </a:pP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89560" lvl="1" indent="-144780" algn="l">
              <a:lnSpc>
                <a:spcPts val="2750"/>
              </a:lnSpc>
            </a:pP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2" name="Picture 11" descr="A red background with white text and arrows&#10;&#10;AI-generated content may be incorrect.">
            <a:extLst>
              <a:ext uri="{FF2B5EF4-FFF2-40B4-BE49-F238E27FC236}">
                <a16:creationId xmlns:a16="http://schemas.microsoft.com/office/drawing/2014/main" id="{CD5C1A9F-8B53-E882-9CAC-710E204D7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66700"/>
            <a:ext cx="6629400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21570" y="28855"/>
            <a:ext cx="18297525" cy="10296525"/>
            <a:chOff x="0" y="0"/>
            <a:chExt cx="24396700" cy="13728700"/>
          </a:xfrm>
        </p:grpSpPr>
        <p:sp>
          <p:nvSpPr>
            <p:cNvPr id="5" name="Freeform 5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close/>
                </a:path>
              </a:pathLst>
            </a:custGeom>
            <a:solidFill>
              <a:srgbClr val="F19222">
                <a:alpha val="8117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768400" y="546497"/>
            <a:ext cx="12968734" cy="64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3"/>
              </a:lnSpc>
            </a:pPr>
            <a:r>
              <a:rPr lang="en-US" sz="4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Overcoming</a:t>
            </a:r>
            <a:r>
              <a:rPr lang="en-US" sz="4311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Obstacles: Solutions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8400" y="1652588"/>
            <a:ext cx="1675120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Navigating technical complexities to build a robust framework:</a:t>
            </a:r>
          </a:p>
        </p:txBody>
      </p:sp>
      <p:sp>
        <p:nvSpPr>
          <p:cNvPr id="9" name="Freeform 9"/>
          <p:cNvSpPr/>
          <p:nvPr/>
        </p:nvSpPr>
        <p:spPr>
          <a:xfrm>
            <a:off x="763637" y="2651373"/>
            <a:ext cx="8275320" cy="1993106"/>
          </a:xfrm>
          <a:custGeom>
            <a:avLst/>
            <a:gdLst/>
            <a:ahLst/>
            <a:cxnLst/>
            <a:rect l="l" t="t" r="r" b="b"/>
            <a:pathLst>
              <a:path w="8275320" h="1993106">
                <a:moveTo>
                  <a:pt x="0" y="0"/>
                </a:moveTo>
                <a:lnTo>
                  <a:pt x="8275320" y="0"/>
                </a:lnTo>
                <a:lnTo>
                  <a:pt x="8275320" y="1993105"/>
                </a:lnTo>
                <a:lnTo>
                  <a:pt x="0" y="199310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10" name="Freeform 10"/>
          <p:cNvSpPr/>
          <p:nvPr/>
        </p:nvSpPr>
        <p:spPr>
          <a:xfrm>
            <a:off x="763637" y="2622798"/>
            <a:ext cx="8275320" cy="123825"/>
          </a:xfrm>
          <a:custGeom>
            <a:avLst/>
            <a:gdLst/>
            <a:ahLst/>
            <a:cxnLst/>
            <a:rect l="l" t="t" r="r" b="b"/>
            <a:pathLst>
              <a:path w="8275320" h="123825">
                <a:moveTo>
                  <a:pt x="0" y="0"/>
                </a:moveTo>
                <a:lnTo>
                  <a:pt x="8275320" y="0"/>
                </a:lnTo>
                <a:lnTo>
                  <a:pt x="8275320" y="123824"/>
                </a:lnTo>
                <a:lnTo>
                  <a:pt x="0" y="12382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</p:sp>
      <p:sp>
        <p:nvSpPr>
          <p:cNvPr id="11" name="Freeform 11"/>
          <p:cNvSpPr/>
          <p:nvPr/>
        </p:nvSpPr>
        <p:spPr>
          <a:xfrm>
            <a:off x="4567163" y="2322166"/>
            <a:ext cx="668083" cy="668083"/>
          </a:xfrm>
          <a:custGeom>
            <a:avLst/>
            <a:gdLst/>
            <a:ahLst/>
            <a:cxnLst/>
            <a:rect l="l" t="t" r="r" b="b"/>
            <a:pathLst>
              <a:path w="668083" h="668083">
                <a:moveTo>
                  <a:pt x="0" y="0"/>
                </a:moveTo>
                <a:lnTo>
                  <a:pt x="668083" y="0"/>
                </a:lnTo>
                <a:lnTo>
                  <a:pt x="668083" y="668083"/>
                </a:lnTo>
                <a:lnTo>
                  <a:pt x="0" y="668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769420" y="2301031"/>
            <a:ext cx="263426" cy="37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6496" y="3166765"/>
            <a:ext cx="3026569" cy="32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Dynamic UI Elements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6496" y="3603426"/>
            <a:ext cx="7769572" cy="68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Resolved by developing stronger, more resilient XPath and CSS selectors, moving beyond basic IDs or class names.</a:t>
            </a:r>
          </a:p>
        </p:txBody>
      </p:sp>
      <p:sp>
        <p:nvSpPr>
          <p:cNvPr id="15" name="Freeform 15"/>
          <p:cNvSpPr/>
          <p:nvPr/>
        </p:nvSpPr>
        <p:spPr>
          <a:xfrm>
            <a:off x="9248923" y="2651373"/>
            <a:ext cx="8275416" cy="1993106"/>
          </a:xfrm>
          <a:custGeom>
            <a:avLst/>
            <a:gdLst/>
            <a:ahLst/>
            <a:cxnLst/>
            <a:rect l="l" t="t" r="r" b="b"/>
            <a:pathLst>
              <a:path w="8275416" h="1993106">
                <a:moveTo>
                  <a:pt x="0" y="0"/>
                </a:moveTo>
                <a:lnTo>
                  <a:pt x="8275416" y="0"/>
                </a:lnTo>
                <a:lnTo>
                  <a:pt x="8275416" y="1993105"/>
                </a:lnTo>
                <a:lnTo>
                  <a:pt x="0" y="199310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16" name="Freeform 16"/>
          <p:cNvSpPr/>
          <p:nvPr/>
        </p:nvSpPr>
        <p:spPr>
          <a:xfrm>
            <a:off x="9248923" y="2622798"/>
            <a:ext cx="8275416" cy="123825"/>
          </a:xfrm>
          <a:custGeom>
            <a:avLst/>
            <a:gdLst/>
            <a:ahLst/>
            <a:cxnLst/>
            <a:rect l="l" t="t" r="r" b="b"/>
            <a:pathLst>
              <a:path w="8275416" h="123825">
                <a:moveTo>
                  <a:pt x="0" y="0"/>
                </a:moveTo>
                <a:lnTo>
                  <a:pt x="8275416" y="0"/>
                </a:lnTo>
                <a:lnTo>
                  <a:pt x="8275416" y="123824"/>
                </a:lnTo>
                <a:lnTo>
                  <a:pt x="0" y="12382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</p:sp>
      <p:sp>
        <p:nvSpPr>
          <p:cNvPr id="17" name="Freeform 17"/>
          <p:cNvSpPr/>
          <p:nvPr/>
        </p:nvSpPr>
        <p:spPr>
          <a:xfrm>
            <a:off x="13052599" y="2322166"/>
            <a:ext cx="668083" cy="668083"/>
          </a:xfrm>
          <a:custGeom>
            <a:avLst/>
            <a:gdLst/>
            <a:ahLst/>
            <a:cxnLst/>
            <a:rect l="l" t="t" r="r" b="b"/>
            <a:pathLst>
              <a:path w="668083" h="668083">
                <a:moveTo>
                  <a:pt x="0" y="0"/>
                </a:moveTo>
                <a:lnTo>
                  <a:pt x="668083" y="0"/>
                </a:lnTo>
                <a:lnTo>
                  <a:pt x="668083" y="668083"/>
                </a:lnTo>
                <a:lnTo>
                  <a:pt x="0" y="668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3254856" y="2301031"/>
            <a:ext cx="263426" cy="37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01782" y="3166765"/>
            <a:ext cx="2744241" cy="32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Unstable Waits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01782" y="3603426"/>
            <a:ext cx="7769721" cy="68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Replaced time.sleep() with explicit waits, improving test reliability and execution speed.</a:t>
            </a:r>
          </a:p>
        </p:txBody>
      </p:sp>
      <p:sp>
        <p:nvSpPr>
          <p:cNvPr id="21" name="Freeform 21"/>
          <p:cNvSpPr/>
          <p:nvPr/>
        </p:nvSpPr>
        <p:spPr>
          <a:xfrm>
            <a:off x="5215807" y="5286524"/>
            <a:ext cx="8275320" cy="1983581"/>
          </a:xfrm>
          <a:custGeom>
            <a:avLst/>
            <a:gdLst/>
            <a:ahLst/>
            <a:cxnLst/>
            <a:rect l="l" t="t" r="r" b="b"/>
            <a:pathLst>
              <a:path w="8275320" h="1983581">
                <a:moveTo>
                  <a:pt x="0" y="0"/>
                </a:moveTo>
                <a:lnTo>
                  <a:pt x="8275320" y="0"/>
                </a:lnTo>
                <a:lnTo>
                  <a:pt x="8275320" y="1983580"/>
                </a:lnTo>
                <a:lnTo>
                  <a:pt x="0" y="19835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22" name="Freeform 22"/>
          <p:cNvSpPr/>
          <p:nvPr/>
        </p:nvSpPr>
        <p:spPr>
          <a:xfrm>
            <a:off x="5255128" y="5169841"/>
            <a:ext cx="8275320" cy="123825"/>
          </a:xfrm>
          <a:custGeom>
            <a:avLst/>
            <a:gdLst/>
            <a:ahLst/>
            <a:cxnLst/>
            <a:rect l="l" t="t" r="r" b="b"/>
            <a:pathLst>
              <a:path w="8275320" h="123825">
                <a:moveTo>
                  <a:pt x="0" y="0"/>
                </a:moveTo>
                <a:lnTo>
                  <a:pt x="8275320" y="0"/>
                </a:lnTo>
                <a:lnTo>
                  <a:pt x="8275320" y="123825"/>
                </a:lnTo>
                <a:lnTo>
                  <a:pt x="0" y="123825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</p:sp>
      <p:sp>
        <p:nvSpPr>
          <p:cNvPr id="23" name="Freeform 23"/>
          <p:cNvSpPr/>
          <p:nvPr/>
        </p:nvSpPr>
        <p:spPr>
          <a:xfrm>
            <a:off x="8838455" y="4568427"/>
            <a:ext cx="668083" cy="668083"/>
          </a:xfrm>
          <a:custGeom>
            <a:avLst/>
            <a:gdLst/>
            <a:ahLst/>
            <a:cxnLst/>
            <a:rect l="l" t="t" r="r" b="b"/>
            <a:pathLst>
              <a:path w="668083" h="668083">
                <a:moveTo>
                  <a:pt x="0" y="0"/>
                </a:moveTo>
                <a:lnTo>
                  <a:pt x="668083" y="0"/>
                </a:lnTo>
                <a:lnTo>
                  <a:pt x="668083" y="668083"/>
                </a:lnTo>
                <a:lnTo>
                  <a:pt x="0" y="668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121973" y="4626396"/>
            <a:ext cx="263426" cy="37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71879" y="5700131"/>
            <a:ext cx="2744241" cy="32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Search Suggestions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68681" y="6417245"/>
            <a:ext cx="7769572" cy="68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Implemented custom waits and event listeners to handle the asynchronous loading of search suggestions.</a:t>
            </a:r>
          </a:p>
        </p:txBody>
      </p:sp>
      <p:sp>
        <p:nvSpPr>
          <p:cNvPr id="27" name="Freeform 27"/>
          <p:cNvSpPr/>
          <p:nvPr/>
        </p:nvSpPr>
        <p:spPr>
          <a:xfrm>
            <a:off x="763637" y="7706469"/>
            <a:ext cx="8275320" cy="1983581"/>
          </a:xfrm>
          <a:custGeom>
            <a:avLst/>
            <a:gdLst/>
            <a:ahLst/>
            <a:cxnLst/>
            <a:rect l="l" t="t" r="r" b="b"/>
            <a:pathLst>
              <a:path w="8275320" h="1983581">
                <a:moveTo>
                  <a:pt x="0" y="0"/>
                </a:moveTo>
                <a:lnTo>
                  <a:pt x="8275320" y="0"/>
                </a:lnTo>
                <a:lnTo>
                  <a:pt x="8275320" y="1983580"/>
                </a:lnTo>
                <a:lnTo>
                  <a:pt x="0" y="19835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28" name="Freeform 28"/>
          <p:cNvSpPr/>
          <p:nvPr/>
        </p:nvSpPr>
        <p:spPr>
          <a:xfrm>
            <a:off x="763637" y="7677894"/>
            <a:ext cx="8275320" cy="123825"/>
          </a:xfrm>
          <a:custGeom>
            <a:avLst/>
            <a:gdLst/>
            <a:ahLst/>
            <a:cxnLst/>
            <a:rect l="l" t="t" r="r" b="b"/>
            <a:pathLst>
              <a:path w="8275320" h="123825">
                <a:moveTo>
                  <a:pt x="0" y="0"/>
                </a:moveTo>
                <a:lnTo>
                  <a:pt x="8275320" y="0"/>
                </a:lnTo>
                <a:lnTo>
                  <a:pt x="8275320" y="123825"/>
                </a:lnTo>
                <a:lnTo>
                  <a:pt x="0" y="123825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</p:sp>
      <p:sp>
        <p:nvSpPr>
          <p:cNvPr id="29" name="Freeform 29"/>
          <p:cNvSpPr/>
          <p:nvPr/>
        </p:nvSpPr>
        <p:spPr>
          <a:xfrm>
            <a:off x="4567163" y="7377262"/>
            <a:ext cx="668083" cy="668083"/>
          </a:xfrm>
          <a:custGeom>
            <a:avLst/>
            <a:gdLst/>
            <a:ahLst/>
            <a:cxnLst/>
            <a:rect l="l" t="t" r="r" b="b"/>
            <a:pathLst>
              <a:path w="668083" h="668083">
                <a:moveTo>
                  <a:pt x="0" y="0"/>
                </a:moveTo>
                <a:lnTo>
                  <a:pt x="668083" y="0"/>
                </a:lnTo>
                <a:lnTo>
                  <a:pt x="668083" y="668083"/>
                </a:lnTo>
                <a:lnTo>
                  <a:pt x="0" y="668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4769420" y="7356127"/>
            <a:ext cx="263426" cy="37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16496" y="8221861"/>
            <a:ext cx="3339256" cy="32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Maintaining Modularity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16496" y="8658522"/>
            <a:ext cx="7769572" cy="68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Strict adherence to POM principles and clear interface definitions across numerous Page Object modules.</a:t>
            </a:r>
          </a:p>
        </p:txBody>
      </p:sp>
      <p:sp>
        <p:nvSpPr>
          <p:cNvPr id="33" name="Freeform 33"/>
          <p:cNvSpPr/>
          <p:nvPr/>
        </p:nvSpPr>
        <p:spPr>
          <a:xfrm>
            <a:off x="9248923" y="7706469"/>
            <a:ext cx="8275416" cy="1983581"/>
          </a:xfrm>
          <a:custGeom>
            <a:avLst/>
            <a:gdLst/>
            <a:ahLst/>
            <a:cxnLst/>
            <a:rect l="l" t="t" r="r" b="b"/>
            <a:pathLst>
              <a:path w="8275416" h="1983581">
                <a:moveTo>
                  <a:pt x="0" y="0"/>
                </a:moveTo>
                <a:lnTo>
                  <a:pt x="8275416" y="0"/>
                </a:lnTo>
                <a:lnTo>
                  <a:pt x="8275416" y="1983580"/>
                </a:lnTo>
                <a:lnTo>
                  <a:pt x="0" y="19835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34" name="Freeform 34"/>
          <p:cNvSpPr/>
          <p:nvPr/>
        </p:nvSpPr>
        <p:spPr>
          <a:xfrm>
            <a:off x="9248923" y="7677894"/>
            <a:ext cx="8275416" cy="123825"/>
          </a:xfrm>
          <a:custGeom>
            <a:avLst/>
            <a:gdLst/>
            <a:ahLst/>
            <a:cxnLst/>
            <a:rect l="l" t="t" r="r" b="b"/>
            <a:pathLst>
              <a:path w="8275416" h="123825">
                <a:moveTo>
                  <a:pt x="0" y="0"/>
                </a:moveTo>
                <a:lnTo>
                  <a:pt x="8275416" y="0"/>
                </a:lnTo>
                <a:lnTo>
                  <a:pt x="8275416" y="123825"/>
                </a:lnTo>
                <a:lnTo>
                  <a:pt x="0" y="123825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</p:sp>
      <p:sp>
        <p:nvSpPr>
          <p:cNvPr id="35" name="Freeform 35"/>
          <p:cNvSpPr/>
          <p:nvPr/>
        </p:nvSpPr>
        <p:spPr>
          <a:xfrm>
            <a:off x="13052599" y="7377262"/>
            <a:ext cx="668083" cy="668083"/>
          </a:xfrm>
          <a:custGeom>
            <a:avLst/>
            <a:gdLst/>
            <a:ahLst/>
            <a:cxnLst/>
            <a:rect l="l" t="t" r="r" b="b"/>
            <a:pathLst>
              <a:path w="668083" h="668083">
                <a:moveTo>
                  <a:pt x="0" y="0"/>
                </a:moveTo>
                <a:lnTo>
                  <a:pt x="668083" y="0"/>
                </a:lnTo>
                <a:lnTo>
                  <a:pt x="668083" y="668083"/>
                </a:lnTo>
                <a:lnTo>
                  <a:pt x="0" y="668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3254856" y="7356127"/>
            <a:ext cx="263426" cy="37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06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501782" y="8221861"/>
            <a:ext cx="2744241" cy="32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Code Duplication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501782" y="8658522"/>
            <a:ext cx="7769721" cy="68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Introduced a base Page class to abstract common WebDriver actions, reducing redundant code and improving maintainability.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4762" y="-4762"/>
            <a:ext cx="18297525" cy="10296525"/>
            <a:chOff x="0" y="0"/>
            <a:chExt cx="24396700" cy="13728700"/>
          </a:xfrm>
        </p:grpSpPr>
        <p:sp>
          <p:nvSpPr>
            <p:cNvPr id="5" name="Freeform 5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close/>
                </a:path>
              </a:pathLst>
            </a:custGeom>
            <a:solidFill>
              <a:srgbClr val="F19222">
                <a:alpha val="8117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689627" y="299076"/>
            <a:ext cx="7824192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32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Key Takeaways: Learnings &amp; Improvements</a:t>
            </a:r>
            <a:endParaRPr lang="en-US" sz="3200" b="1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47254" y="10765631"/>
            <a:ext cx="8274695" cy="20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endParaRPr lang="en-US" sz="105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486518" y="11390114"/>
            <a:ext cx="8596123" cy="854773"/>
          </a:xfrm>
          <a:custGeom>
            <a:avLst/>
            <a:gdLst/>
            <a:ahLst/>
            <a:cxnLst/>
            <a:rect l="l" t="t" r="r" b="b"/>
            <a:pathLst>
              <a:path w="8596123" h="854773">
                <a:moveTo>
                  <a:pt x="0" y="0"/>
                </a:moveTo>
                <a:lnTo>
                  <a:pt x="8596123" y="0"/>
                </a:lnTo>
                <a:lnTo>
                  <a:pt x="8596123" y="854773"/>
                </a:lnTo>
                <a:lnTo>
                  <a:pt x="0" y="854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9205318" y="11390114"/>
            <a:ext cx="8596123" cy="854773"/>
          </a:xfrm>
          <a:custGeom>
            <a:avLst/>
            <a:gdLst/>
            <a:ahLst/>
            <a:cxnLst/>
            <a:rect l="l" t="t" r="r" b="b"/>
            <a:pathLst>
              <a:path w="8596123" h="854773">
                <a:moveTo>
                  <a:pt x="0" y="0"/>
                </a:moveTo>
                <a:lnTo>
                  <a:pt x="8596122" y="0"/>
                </a:lnTo>
                <a:lnTo>
                  <a:pt x="8596122" y="854773"/>
                </a:lnTo>
                <a:lnTo>
                  <a:pt x="0" y="854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A8AF9-DC1B-E54B-2DB0-FB5114D186B5}"/>
              </a:ext>
            </a:extLst>
          </p:cNvPr>
          <p:cNvSpPr txBox="1"/>
          <p:nvPr/>
        </p:nvSpPr>
        <p:spPr>
          <a:xfrm>
            <a:off x="1042147" y="1697691"/>
            <a:ext cx="9144000" cy="6124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mo"/>
                <a:ea typeface="Arimo"/>
                <a:cs typeface="Arimo"/>
              </a:rPr>
              <a:t>  </a:t>
            </a:r>
            <a:r>
              <a:rPr lang="en-US" sz="2800" b="1" dirty="0">
                <a:latin typeface="Arimo"/>
                <a:ea typeface="Arimo"/>
                <a:cs typeface="Arimo"/>
              </a:rPr>
              <a:t>Key Learnings</a:t>
            </a:r>
          </a:p>
          <a:p>
            <a:endParaRPr lang="en-US" sz="2400" b="1" dirty="0">
              <a:latin typeface="Arimo"/>
              <a:ea typeface="Arimo"/>
              <a:cs typeface="Arimo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Arimo"/>
                <a:ea typeface="Arimo"/>
                <a:cs typeface="Arimo"/>
              </a:rPr>
              <a:t>Improved understanding of POM architecture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Arimo"/>
                <a:ea typeface="Arimo"/>
                <a:cs typeface="Arimo"/>
              </a:rPr>
              <a:t>Effective use of </a:t>
            </a:r>
            <a:r>
              <a:rPr lang="en-US" sz="2400" dirty="0" err="1">
                <a:latin typeface="Arimo"/>
                <a:ea typeface="Arimo"/>
                <a:cs typeface="Arimo"/>
              </a:rPr>
              <a:t>PyTest</a:t>
            </a:r>
            <a:r>
              <a:rPr lang="en-US" sz="2400" dirty="0">
                <a:latin typeface="Arimo"/>
                <a:ea typeface="Arimo"/>
                <a:cs typeface="Arimo"/>
              </a:rPr>
              <a:t> fixtures 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Arimo"/>
                <a:ea typeface="Arimo"/>
                <a:cs typeface="Arimo"/>
              </a:rPr>
              <a:t>Enhanced logging and reporting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Arimo"/>
                <a:ea typeface="Arimo"/>
                <a:cs typeface="Arimo"/>
              </a:rPr>
              <a:t>Use select method to handle drop downs</a:t>
            </a:r>
          </a:p>
          <a:p>
            <a:pPr marL="228600" indent="-228600">
              <a:buFont typeface=""/>
              <a:buChar char="•"/>
            </a:pPr>
            <a:endParaRPr lang="en-US" sz="2400" dirty="0">
              <a:latin typeface="Arimo"/>
              <a:ea typeface="Arimo"/>
              <a:cs typeface="Arimo"/>
            </a:endParaRPr>
          </a:p>
          <a:p>
            <a:pPr marL="228600" indent="-228600">
              <a:buFont typeface=""/>
              <a:buChar char="•"/>
            </a:pPr>
            <a:endParaRPr lang="en-US" sz="2400" dirty="0">
              <a:latin typeface="Arimo"/>
              <a:ea typeface="Arimo"/>
              <a:cs typeface="Arimo"/>
            </a:endParaRPr>
          </a:p>
          <a:p>
            <a:r>
              <a:rPr lang="en-US" sz="2400" b="1" dirty="0">
                <a:latin typeface="Arimo"/>
                <a:ea typeface="Arimo"/>
                <a:cs typeface="Arimo"/>
              </a:rPr>
              <a:t>  </a:t>
            </a:r>
            <a:r>
              <a:rPr lang="en-US" sz="2800" b="1" dirty="0">
                <a:latin typeface="Arimo"/>
                <a:ea typeface="Arimo"/>
                <a:cs typeface="Arimo"/>
              </a:rPr>
              <a:t>Areas of Improvement</a:t>
            </a:r>
            <a:endParaRPr lang="en-US" sz="2800" dirty="0">
              <a:latin typeface="Arimo"/>
              <a:ea typeface="Arimo"/>
              <a:cs typeface="Arimo"/>
            </a:endParaRPr>
          </a:p>
          <a:p>
            <a:endParaRPr lang="en-US" sz="2400" b="1" dirty="0">
              <a:latin typeface="Arimo"/>
              <a:ea typeface="Arimo"/>
              <a:cs typeface="Arimo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Arimo"/>
                <a:ea typeface="+mn-lt"/>
                <a:cs typeface="+mn-lt"/>
              </a:rPr>
              <a:t> Reduce sleeps; use </a:t>
            </a:r>
            <a:r>
              <a:rPr lang="en-US" sz="2400" dirty="0" err="1">
                <a:latin typeface="Arimo"/>
                <a:ea typeface="+mn-lt"/>
                <a:cs typeface="+mn-lt"/>
              </a:rPr>
              <a:t>WebDriverWait</a:t>
            </a:r>
            <a:endParaRPr lang="en-US" sz="2400" dirty="0" err="1">
              <a:latin typeface="Arimo"/>
              <a:ea typeface="Arimo"/>
              <a:cs typeface="Arimo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Arimo"/>
                <a:ea typeface="+mn-lt"/>
                <a:cs typeface="+mn-lt"/>
              </a:rPr>
              <a:t> Improve naming &amp; code organization</a:t>
            </a:r>
            <a:endParaRPr lang="en-US" sz="2400" dirty="0">
              <a:latin typeface="Arimo"/>
              <a:ea typeface="Arimo"/>
              <a:cs typeface="Arimo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Arimo"/>
                <a:ea typeface="+mn-lt"/>
                <a:cs typeface="+mn-lt"/>
              </a:rPr>
              <a:t> Add meaningful assertions</a:t>
            </a:r>
            <a:endParaRPr lang="en-US" sz="2400" dirty="0">
              <a:latin typeface="Arimo"/>
              <a:ea typeface="Arimo"/>
              <a:cs typeface="Arimo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Arimo"/>
                <a:ea typeface="+mn-lt"/>
                <a:cs typeface="+mn-lt"/>
              </a:rPr>
              <a:t> Break long flows into smaller tests</a:t>
            </a:r>
            <a:endParaRPr lang="en-US" dirty="0">
              <a:latin typeface="Arimo"/>
            </a:endParaRPr>
          </a:p>
          <a:p>
            <a:pPr marL="228600" indent="-228600">
              <a:buFont typeface=""/>
              <a:buChar char="•"/>
            </a:pPr>
            <a:endParaRPr lang="en-US" sz="2400" dirty="0">
              <a:latin typeface="Arimo"/>
              <a:ea typeface="Arimo"/>
              <a:cs typeface="Arimo"/>
            </a:endParaRPr>
          </a:p>
          <a:p>
            <a:pPr algn="ctr"/>
            <a:endParaRPr lang="en-US" sz="2400" dirty="0">
              <a:latin typeface="Arimo"/>
              <a:ea typeface="Arimo"/>
              <a:cs typeface="Arimo"/>
            </a:endParaRPr>
          </a:p>
        </p:txBody>
      </p:sp>
      <p:pic>
        <p:nvPicPr>
          <p:cNvPr id="3" name="Picture 2" descr="A light bulb and an open book&#10;&#10;AI-generated content may be incorrect.">
            <a:extLst>
              <a:ext uri="{FF2B5EF4-FFF2-40B4-BE49-F238E27FC236}">
                <a16:creationId xmlns:a16="http://schemas.microsoft.com/office/drawing/2014/main" id="{750CBDEA-1DE4-A92A-6BFC-319CC3CF0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785" y="1527360"/>
            <a:ext cx="7301753" cy="7232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361" y="-4478"/>
            <a:ext cx="18297525" cy="10296525"/>
            <a:chOff x="0" y="0"/>
            <a:chExt cx="24396700" cy="13728700"/>
          </a:xfrm>
        </p:grpSpPr>
        <p:sp>
          <p:nvSpPr>
            <p:cNvPr id="5" name="Freeform 5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close/>
                </a:path>
              </a:pathLst>
            </a:custGeom>
            <a:solidFill>
              <a:srgbClr val="F19222">
                <a:alpha val="8117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648146" y="437423"/>
            <a:ext cx="10554146" cy="578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8"/>
              </a:lnSpc>
            </a:pPr>
            <a:r>
              <a:rPr lang="en-US" sz="4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  <a:r>
              <a:rPr lang="en-US" sz="4999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8146" y="1496169"/>
            <a:ext cx="16991708" cy="302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2"/>
              </a:lnSpc>
            </a:pPr>
            <a:r>
              <a:rPr lang="en-US" sz="2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Bhoj Deals automation framework is a testament to robust engineering and strategic vision.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05306" y="2412950"/>
            <a:ext cx="3292376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249"/>
              </a:lnSpc>
              <a:buFont typeface="Arial"/>
              <a:buChar char="•"/>
            </a:pPr>
            <a:r>
              <a:rPr lang="en-US" sz="2249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Comprehensive Automation</a:t>
            </a:r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347345" y="3216727"/>
            <a:ext cx="7344073" cy="592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1"/>
              </a:lnSpc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  <a:sym typeface="Arimo"/>
              </a:rPr>
              <a:t>  Delivered a complete end-to-end framework covering functional, performance, and security testing. </a:t>
            </a:r>
            <a:endParaRPr 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10338924" y="4572911"/>
            <a:ext cx="326737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249"/>
              </a:lnSpc>
              <a:buFont typeface="Arial"/>
              <a:buChar char="•"/>
            </a:pPr>
            <a:r>
              <a:rPr lang="en-US" sz="224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Significant Efficiency Gains</a:t>
            </a:r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564902" y="5514312"/>
            <a:ext cx="7344073" cy="592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1"/>
              </a:lnSpc>
            </a:pPr>
            <a:r>
              <a:rPr lang="en-US" sz="20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Drastically reduced manual testing effort, freeing up resources and accelerating release cycles.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355732" y="7220327"/>
            <a:ext cx="272214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249"/>
              </a:lnSpc>
              <a:buFont typeface="Arial"/>
              <a:buChar char="•"/>
            </a:pPr>
            <a:r>
              <a:rPr lang="en-US" sz="224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Faster, Reliable Releases</a:t>
            </a:r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0355732" y="8010450"/>
            <a:ext cx="7344073" cy="592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1"/>
              </a:lnSpc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  <a:sym typeface="Arimo"/>
              </a:rPr>
              <a:t>Enables rapid deployment of new features with increased confidence in product quality. </a:t>
            </a:r>
            <a:endParaRPr lang="en-US" dirty="0"/>
          </a:p>
        </p:txBody>
      </p:sp>
      <p:pic>
        <p:nvPicPr>
          <p:cNvPr id="2" name="Picture 1" descr="A hand writing on a transparent board&#10;&#10;AI-generated content may be incorrect.">
            <a:extLst>
              <a:ext uri="{FF2B5EF4-FFF2-40B4-BE49-F238E27FC236}">
                <a16:creationId xmlns:a16="http://schemas.microsoft.com/office/drawing/2014/main" id="{0668753D-D435-023A-EFAD-9D70F0FA6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2" y="2061322"/>
            <a:ext cx="9573185" cy="6920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4762" y="-4762"/>
            <a:ext cx="18297525" cy="10296525"/>
            <a:chOff x="0" y="0"/>
            <a:chExt cx="24396700" cy="13728700"/>
          </a:xfrm>
        </p:grpSpPr>
        <p:sp>
          <p:nvSpPr>
            <p:cNvPr id="5" name="Freeform 5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close/>
                </a:path>
              </a:pathLst>
            </a:custGeom>
            <a:solidFill>
              <a:srgbClr val="F19222">
                <a:alpha val="8117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1037712" y="347854"/>
            <a:ext cx="15554325" cy="82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5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Problem Statement</a:t>
            </a:r>
            <a:endParaRPr lang="en-US" sz="5550" b="1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2238" y="2742010"/>
            <a:ext cx="16303526" cy="428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Before automation, the Bhoj Deals website faced significant testing hurdles:</a:t>
            </a:r>
          </a:p>
        </p:txBody>
      </p:sp>
      <p:sp>
        <p:nvSpPr>
          <p:cNvPr id="9" name="Freeform 9"/>
          <p:cNvSpPr/>
          <p:nvPr/>
        </p:nvSpPr>
        <p:spPr>
          <a:xfrm>
            <a:off x="968426" y="3700314"/>
            <a:ext cx="8057578" cy="2211133"/>
          </a:xfrm>
          <a:custGeom>
            <a:avLst/>
            <a:gdLst/>
            <a:ahLst/>
            <a:cxnLst/>
            <a:rect l="l" t="t" r="r" b="b"/>
            <a:pathLst>
              <a:path w="8057578" h="2211133">
                <a:moveTo>
                  <a:pt x="0" y="0"/>
                </a:moveTo>
                <a:lnTo>
                  <a:pt x="8057578" y="0"/>
                </a:lnTo>
                <a:lnTo>
                  <a:pt x="8057578" y="2211133"/>
                </a:lnTo>
                <a:lnTo>
                  <a:pt x="0" y="221113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10" name="Freeform 10"/>
          <p:cNvSpPr/>
          <p:nvPr/>
        </p:nvSpPr>
        <p:spPr>
          <a:xfrm>
            <a:off x="949375" y="3719364"/>
            <a:ext cx="161925" cy="2173033"/>
          </a:xfrm>
          <a:custGeom>
            <a:avLst/>
            <a:gdLst/>
            <a:ahLst/>
            <a:cxnLst/>
            <a:rect l="l" t="t" r="r" b="b"/>
            <a:pathLst>
              <a:path w="161925" h="2173033">
                <a:moveTo>
                  <a:pt x="0" y="0"/>
                </a:moveTo>
                <a:lnTo>
                  <a:pt x="161925" y="0"/>
                </a:lnTo>
                <a:lnTo>
                  <a:pt x="161925" y="2173033"/>
                </a:lnTo>
                <a:lnTo>
                  <a:pt x="0" y="217303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</p:sp>
      <p:sp>
        <p:nvSpPr>
          <p:cNvPr id="11" name="TextBox 11"/>
          <p:cNvSpPr txBox="1"/>
          <p:nvPr/>
        </p:nvSpPr>
        <p:spPr>
          <a:xfrm>
            <a:off x="1428155" y="3969544"/>
            <a:ext cx="3544044" cy="417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6"/>
              </a:lnSpc>
            </a:pPr>
            <a:r>
              <a:rPr lang="en-US" sz="2750" b="1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Slow &amp; Repetitive</a:t>
            </a:r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428155" y="4449216"/>
            <a:ext cx="7252395" cy="87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Manual execution of test cases consumed excessive time and resources, hindering release velocity.</a:t>
            </a:r>
          </a:p>
        </p:txBody>
      </p:sp>
      <p:sp>
        <p:nvSpPr>
          <p:cNvPr id="13" name="Freeform 13"/>
          <p:cNvSpPr/>
          <p:nvPr/>
        </p:nvSpPr>
        <p:spPr>
          <a:xfrm>
            <a:off x="9261872" y="3700314"/>
            <a:ext cx="8057769" cy="2211133"/>
          </a:xfrm>
          <a:custGeom>
            <a:avLst/>
            <a:gdLst/>
            <a:ahLst/>
            <a:cxnLst/>
            <a:rect l="l" t="t" r="r" b="b"/>
            <a:pathLst>
              <a:path w="8057769" h="2211133">
                <a:moveTo>
                  <a:pt x="0" y="0"/>
                </a:moveTo>
                <a:lnTo>
                  <a:pt x="8057770" y="0"/>
                </a:lnTo>
                <a:lnTo>
                  <a:pt x="8057770" y="2211133"/>
                </a:lnTo>
                <a:lnTo>
                  <a:pt x="0" y="221113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14" name="Freeform 14"/>
          <p:cNvSpPr/>
          <p:nvPr/>
        </p:nvSpPr>
        <p:spPr>
          <a:xfrm>
            <a:off x="9242822" y="3719364"/>
            <a:ext cx="161925" cy="2173033"/>
          </a:xfrm>
          <a:custGeom>
            <a:avLst/>
            <a:gdLst/>
            <a:ahLst/>
            <a:cxnLst/>
            <a:rect l="l" t="t" r="r" b="b"/>
            <a:pathLst>
              <a:path w="161925" h="2173033">
                <a:moveTo>
                  <a:pt x="0" y="0"/>
                </a:moveTo>
                <a:lnTo>
                  <a:pt x="161924" y="0"/>
                </a:lnTo>
                <a:lnTo>
                  <a:pt x="161924" y="2173033"/>
                </a:lnTo>
                <a:lnTo>
                  <a:pt x="0" y="217303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</p:sp>
      <p:sp>
        <p:nvSpPr>
          <p:cNvPr id="15" name="TextBox 15"/>
          <p:cNvSpPr txBox="1"/>
          <p:nvPr/>
        </p:nvSpPr>
        <p:spPr>
          <a:xfrm>
            <a:off x="9721602" y="3969544"/>
            <a:ext cx="4029224" cy="4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Error-Prone Processes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21602" y="4449216"/>
            <a:ext cx="7252544" cy="87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Human error in repetitive tasks led to missed defects and inconsistent test coverage.</a:t>
            </a:r>
          </a:p>
        </p:txBody>
      </p:sp>
      <p:sp>
        <p:nvSpPr>
          <p:cNvPr id="17" name="Freeform 17"/>
          <p:cNvSpPr/>
          <p:nvPr/>
        </p:nvSpPr>
        <p:spPr>
          <a:xfrm>
            <a:off x="968426" y="6147346"/>
            <a:ext cx="8057578" cy="2664715"/>
          </a:xfrm>
          <a:custGeom>
            <a:avLst/>
            <a:gdLst/>
            <a:ahLst/>
            <a:cxnLst/>
            <a:rect l="l" t="t" r="r" b="b"/>
            <a:pathLst>
              <a:path w="8057578" h="2664715">
                <a:moveTo>
                  <a:pt x="0" y="0"/>
                </a:moveTo>
                <a:lnTo>
                  <a:pt x="8057578" y="0"/>
                </a:lnTo>
                <a:lnTo>
                  <a:pt x="8057578" y="2664715"/>
                </a:lnTo>
                <a:lnTo>
                  <a:pt x="0" y="266471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Freeform 18"/>
          <p:cNvSpPr/>
          <p:nvPr/>
        </p:nvSpPr>
        <p:spPr>
          <a:xfrm>
            <a:off x="949375" y="6166397"/>
            <a:ext cx="161925" cy="2626709"/>
          </a:xfrm>
          <a:custGeom>
            <a:avLst/>
            <a:gdLst/>
            <a:ahLst/>
            <a:cxnLst/>
            <a:rect l="l" t="t" r="r" b="b"/>
            <a:pathLst>
              <a:path w="161925" h="2626709">
                <a:moveTo>
                  <a:pt x="0" y="0"/>
                </a:moveTo>
                <a:lnTo>
                  <a:pt x="161925" y="0"/>
                </a:lnTo>
                <a:lnTo>
                  <a:pt x="161925" y="2626708"/>
                </a:lnTo>
                <a:lnTo>
                  <a:pt x="0" y="262670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</p:sp>
      <p:sp>
        <p:nvSpPr>
          <p:cNvPr id="19" name="TextBox 19"/>
          <p:cNvSpPr txBox="1"/>
          <p:nvPr/>
        </p:nvSpPr>
        <p:spPr>
          <a:xfrm>
            <a:off x="1428155" y="6416576"/>
            <a:ext cx="3905994" cy="4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Missing Key Coverage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8155" y="6896249"/>
            <a:ext cx="7252395" cy="1333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Core workflows like login, search, and checkout lacked comprehensive automation, leaving critical paths vulnerable.</a:t>
            </a:r>
          </a:p>
        </p:txBody>
      </p:sp>
      <p:sp>
        <p:nvSpPr>
          <p:cNvPr id="21" name="Freeform 21"/>
          <p:cNvSpPr/>
          <p:nvPr/>
        </p:nvSpPr>
        <p:spPr>
          <a:xfrm>
            <a:off x="9261872" y="6147346"/>
            <a:ext cx="8057769" cy="2664715"/>
          </a:xfrm>
          <a:custGeom>
            <a:avLst/>
            <a:gdLst/>
            <a:ahLst/>
            <a:cxnLst/>
            <a:rect l="l" t="t" r="r" b="b"/>
            <a:pathLst>
              <a:path w="8057769" h="2664715">
                <a:moveTo>
                  <a:pt x="0" y="0"/>
                </a:moveTo>
                <a:lnTo>
                  <a:pt x="8057770" y="0"/>
                </a:lnTo>
                <a:lnTo>
                  <a:pt x="8057770" y="2664715"/>
                </a:lnTo>
                <a:lnTo>
                  <a:pt x="0" y="266471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22" name="Freeform 22"/>
          <p:cNvSpPr/>
          <p:nvPr/>
        </p:nvSpPr>
        <p:spPr>
          <a:xfrm>
            <a:off x="9242822" y="6166397"/>
            <a:ext cx="161925" cy="2626709"/>
          </a:xfrm>
          <a:custGeom>
            <a:avLst/>
            <a:gdLst/>
            <a:ahLst/>
            <a:cxnLst/>
            <a:rect l="l" t="t" r="r" b="b"/>
            <a:pathLst>
              <a:path w="161925" h="2626709">
                <a:moveTo>
                  <a:pt x="0" y="0"/>
                </a:moveTo>
                <a:lnTo>
                  <a:pt x="161924" y="0"/>
                </a:lnTo>
                <a:lnTo>
                  <a:pt x="161924" y="2626708"/>
                </a:lnTo>
                <a:lnTo>
                  <a:pt x="0" y="262670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</p:sp>
      <p:sp>
        <p:nvSpPr>
          <p:cNvPr id="23" name="TextBox 23"/>
          <p:cNvSpPr txBox="1"/>
          <p:nvPr/>
        </p:nvSpPr>
        <p:spPr>
          <a:xfrm>
            <a:off x="9721602" y="6416576"/>
            <a:ext cx="3544044" cy="4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UI Volatility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21602" y="6896249"/>
            <a:ext cx="7252544" cy="87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5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Frequent UI changes made, often breaking existing test cases.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620" y="1620"/>
            <a:ext cx="18288001" cy="10287001"/>
          </a:xfrm>
          <a:custGeom>
            <a:avLst/>
            <a:gdLst/>
            <a:ahLst/>
            <a:cxnLst/>
            <a:rect l="l" t="t" r="r" b="b"/>
            <a:pathLst>
              <a:path w="24384001" h="13716001">
                <a:moveTo>
                  <a:pt x="0" y="0"/>
                </a:moveTo>
                <a:lnTo>
                  <a:pt x="24384001" y="0"/>
                </a:lnTo>
                <a:lnTo>
                  <a:pt x="24384001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F19222">
              <a:alpha val="81176"/>
            </a:srgbClr>
          </a:solidFill>
          <a:ln w="12700">
            <a:solidFill>
              <a:srgbClr val="000000"/>
            </a:solidFill>
          </a:ln>
        </p:spPr>
      </p:sp>
      <p:sp>
        <p:nvSpPr>
          <p:cNvPr id="7" name="TextBox 7"/>
          <p:cNvSpPr txBox="1"/>
          <p:nvPr/>
        </p:nvSpPr>
        <p:spPr>
          <a:xfrm>
            <a:off x="830759" y="538460"/>
            <a:ext cx="13011001" cy="692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2"/>
              </a:lnSpc>
            </a:pPr>
            <a:r>
              <a:rPr lang="en-US" sz="46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Objectives: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0759" y="1754684"/>
            <a:ext cx="16626482" cy="337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7"/>
              </a:lnSpc>
            </a:pPr>
            <a:r>
              <a:rPr lang="en-US" sz="20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 aimed to build a comprehensive, resilient framework to address above challenges:</a:t>
            </a:r>
            <a:endParaRPr lang="en-US" sz="20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29053" y="2578413"/>
            <a:ext cx="1186720" cy="1424178"/>
            <a:chOff x="0" y="0"/>
            <a:chExt cx="1582293" cy="1898904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582293" cy="1898904"/>
            </a:xfrm>
            <a:custGeom>
              <a:avLst/>
              <a:gdLst/>
              <a:ahLst/>
              <a:cxnLst/>
              <a:rect l="l" t="t" r="r" b="b"/>
              <a:pathLst>
                <a:path w="1582293" h="1898904">
                  <a:moveTo>
                    <a:pt x="0" y="0"/>
                  </a:moveTo>
                  <a:lnTo>
                    <a:pt x="1582293" y="0"/>
                  </a:lnTo>
                  <a:lnTo>
                    <a:pt x="1582293" y="1898904"/>
                  </a:lnTo>
                  <a:lnTo>
                    <a:pt x="0" y="1898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" r="-4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153893" y="2573597"/>
            <a:ext cx="3166468" cy="34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3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Automate Workflows</a:t>
            </a:r>
            <a:endParaRPr lang="en-US" sz="2300" b="1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53893" y="3130460"/>
            <a:ext cx="15202495" cy="337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7"/>
              </a:lnSpc>
            </a:pPr>
            <a:r>
              <a:rPr lang="en-US" sz="20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Ensure end-to-end automation of critical customer journeys across the Bhoj Deals platform.</a:t>
            </a:r>
            <a:endParaRPr lang="en-US" sz="20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629053" y="4574049"/>
            <a:ext cx="1186720" cy="1424178"/>
            <a:chOff x="0" y="0"/>
            <a:chExt cx="1582293" cy="1898904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582293" cy="1898904"/>
            </a:xfrm>
            <a:custGeom>
              <a:avLst/>
              <a:gdLst/>
              <a:ahLst/>
              <a:cxnLst/>
              <a:rect l="l" t="t" r="r" b="b"/>
              <a:pathLst>
                <a:path w="1582293" h="1898904">
                  <a:moveTo>
                    <a:pt x="0" y="0"/>
                  </a:moveTo>
                  <a:lnTo>
                    <a:pt x="1582293" y="0"/>
                  </a:lnTo>
                  <a:lnTo>
                    <a:pt x="1582293" y="1898904"/>
                  </a:lnTo>
                  <a:lnTo>
                    <a:pt x="0" y="1898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" r="-4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2254746" y="4569233"/>
            <a:ext cx="3611016" cy="34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3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Performance &amp; Security</a:t>
            </a:r>
            <a:endParaRPr lang="en-US" sz="2300" b="1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54746" y="5126096"/>
            <a:ext cx="15202495" cy="337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0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Integrate stress tests for search performance and implement security tests for vulnerabilities like SQL injection.</a:t>
            </a:r>
            <a:endParaRPr lang="en-US" sz="20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629053" y="6334362"/>
            <a:ext cx="1186720" cy="1424178"/>
            <a:chOff x="0" y="0"/>
            <a:chExt cx="1582293" cy="1898904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1582293" cy="1898904"/>
            </a:xfrm>
            <a:custGeom>
              <a:avLst/>
              <a:gdLst/>
              <a:ahLst/>
              <a:cxnLst/>
              <a:rect l="l" t="t" r="r" b="b"/>
              <a:pathLst>
                <a:path w="1582293" h="1898904">
                  <a:moveTo>
                    <a:pt x="0" y="0"/>
                  </a:moveTo>
                  <a:lnTo>
                    <a:pt x="1582293" y="0"/>
                  </a:lnTo>
                  <a:lnTo>
                    <a:pt x="1582293" y="1898904"/>
                  </a:lnTo>
                  <a:lnTo>
                    <a:pt x="0" y="1898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" r="-4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2254746" y="6329546"/>
            <a:ext cx="3440162" cy="346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31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Modular Design (POM)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54746" y="6886409"/>
            <a:ext cx="15202495" cy="337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Utilize the Page Object Model (POM) for enhanced modularity, maintainability, and code reusability.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629053" y="8044248"/>
            <a:ext cx="1186720" cy="1424178"/>
            <a:chOff x="0" y="0"/>
            <a:chExt cx="1582293" cy="1898904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1582293" cy="1898904"/>
            </a:xfrm>
            <a:custGeom>
              <a:avLst/>
              <a:gdLst/>
              <a:ahLst/>
              <a:cxnLst/>
              <a:rect l="l" t="t" r="r" b="b"/>
              <a:pathLst>
                <a:path w="1582293" h="1898904">
                  <a:moveTo>
                    <a:pt x="0" y="0"/>
                  </a:moveTo>
                  <a:lnTo>
                    <a:pt x="1582293" y="0"/>
                  </a:lnTo>
                  <a:lnTo>
                    <a:pt x="1582293" y="1898904"/>
                  </a:lnTo>
                  <a:lnTo>
                    <a:pt x="0" y="1898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" r="-4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2153893" y="8039432"/>
            <a:ext cx="3074789" cy="346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31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Reporting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53893" y="8579487"/>
            <a:ext cx="15202495" cy="337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Generate detailed HTML reports for quick defect identification and analysis.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4762" y="-4762"/>
            <a:ext cx="18297525" cy="10296525"/>
            <a:chOff x="0" y="0"/>
            <a:chExt cx="24396700" cy="13728700"/>
          </a:xfrm>
        </p:grpSpPr>
        <p:sp>
          <p:nvSpPr>
            <p:cNvPr id="5" name="Freeform 5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close/>
                </a:path>
              </a:pathLst>
            </a:custGeom>
            <a:solidFill>
              <a:srgbClr val="F19222">
                <a:alpha val="8117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-207" y="1359274"/>
            <a:ext cx="17225889" cy="7250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endParaRPr lang="en-US" sz="2400" dirty="0">
              <a:solidFill>
                <a:srgbClr val="000000"/>
              </a:solidFill>
            </a:endParaRPr>
          </a:p>
          <a:p>
            <a:pPr marL="440690" lvl="2" indent="-146685">
              <a:lnSpc>
                <a:spcPts val="2699"/>
              </a:lnSpc>
              <a:buFont typeface="Arial"/>
              <a:buChar char="⚬"/>
            </a:pPr>
            <a:r>
              <a:rPr lang="en-US" sz="2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Python 3.13.9 </a:t>
            </a:r>
            <a:endParaRPr lang="en-US" sz="2400" b="1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marL="440690" lvl="2" indent="-146685" algn="l">
              <a:lnSpc>
                <a:spcPts val="2699"/>
              </a:lnSpc>
            </a:pPr>
            <a:endParaRPr lang="en-US" sz="2400" b="1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marL="440690" lvl="2" indent="-146685" algn="l">
              <a:lnSpc>
                <a:spcPts val="2699"/>
              </a:lnSpc>
            </a:pPr>
            <a:r>
              <a:rPr lang="en-US" sz="2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 </a:t>
            </a: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primary programming language for its simplicity and extensive libraries.</a:t>
            </a: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  <a:p>
            <a:pPr marL="440690" lvl="2" indent="-146685" algn="l">
              <a:lnSpc>
                <a:spcPts val="2699"/>
              </a:lnSpc>
            </a:pP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  <a:p>
            <a:pPr marL="440690" lvl="2" indent="-146685" algn="l">
              <a:lnSpc>
                <a:spcPts val="2699"/>
              </a:lnSpc>
            </a:pP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  <a:p>
            <a:pPr marL="440690" lvl="2" indent="-146685">
              <a:lnSpc>
                <a:spcPts val="2699"/>
              </a:lnSpc>
              <a:buFont typeface="Arial"/>
              <a:buChar char="⚬"/>
            </a:pPr>
            <a:r>
              <a:rPr lang="en-US" sz="2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Selenium Web Driver</a:t>
            </a:r>
            <a:endParaRPr lang="en-US" sz="2400" b="1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marL="440690" lvl="2" indent="-146685" algn="l">
              <a:lnSpc>
                <a:spcPts val="2699"/>
              </a:lnSpc>
            </a:pPr>
            <a:endParaRPr lang="en-US" sz="2400" b="1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marL="440690" lvl="2" indent="-146685" algn="l">
              <a:lnSpc>
                <a:spcPts val="2699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For browser automation and interaction with web elements.</a:t>
            </a: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  <a:p>
            <a:pPr marL="440690" lvl="2" indent="-146685" algn="l">
              <a:lnSpc>
                <a:spcPts val="2699"/>
              </a:lnSpc>
            </a:pP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  <a:p>
            <a:pPr marL="440690" lvl="2" indent="-146685" algn="l">
              <a:lnSpc>
                <a:spcPts val="2699"/>
              </a:lnSpc>
            </a:pP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  <a:p>
            <a:pPr marL="440690" lvl="2" indent="-146685">
              <a:lnSpc>
                <a:spcPts val="2699"/>
              </a:lnSpc>
              <a:buFont typeface="Arial"/>
              <a:buChar char="⚬"/>
            </a:pPr>
            <a:r>
              <a:rPr lang="en-US" sz="2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Pytest</a:t>
            </a:r>
            <a:endParaRPr lang="en-US" sz="2400" b="1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marL="440690" lvl="2" indent="-146685" algn="l">
              <a:lnSpc>
                <a:spcPts val="2699"/>
              </a:lnSpc>
            </a:pPr>
            <a:endParaRPr lang="en-US" sz="2400" b="1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marL="440690" lvl="2" indent="-146685" algn="l">
              <a:lnSpc>
                <a:spcPts val="2699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Our chosen testing framework, providing powerful fixtures </a:t>
            </a: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  <a:p>
            <a:pPr marL="440690" lvl="2" indent="-146685" algn="l">
              <a:lnSpc>
                <a:spcPts val="2699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and assertion capabilities.</a:t>
            </a: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  <a:p>
            <a:pPr marL="440690" lvl="2" indent="-146685" algn="l">
              <a:lnSpc>
                <a:spcPts val="2699"/>
              </a:lnSpc>
            </a:pP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  <a:p>
            <a:pPr marL="440690" lvl="2" indent="-146685" algn="l">
              <a:lnSpc>
                <a:spcPts val="2699"/>
              </a:lnSpc>
            </a:pP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  <a:p>
            <a:pPr marL="294005" lvl="2">
              <a:lnSpc>
                <a:spcPts val="2699"/>
              </a:lnSpc>
            </a:pPr>
            <a:endParaRPr lang="en-US" sz="2400" b="1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marL="440690" lvl="2" indent="-146685" algn="l">
              <a:lnSpc>
                <a:spcPts val="2699"/>
              </a:lnSpc>
            </a:pP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  <a:p>
            <a:pPr marL="440690" lvl="2" indent="-146685" algn="l">
              <a:lnSpc>
                <a:spcPts val="2699"/>
              </a:lnSpc>
            </a:pP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  <a:p>
            <a:pPr marL="440690" lvl="2" indent="-146685" algn="l">
              <a:lnSpc>
                <a:spcPts val="2699"/>
              </a:lnSpc>
            </a:pPr>
            <a:endParaRPr lang="en-US" sz="240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21556" y="304324"/>
            <a:ext cx="8506850" cy="723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Tools and Technologies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766612" y="2269434"/>
            <a:ext cx="1955175" cy="1553337"/>
            <a:chOff x="0" y="0"/>
            <a:chExt cx="3951605" cy="3595115"/>
          </a:xfrm>
        </p:grpSpPr>
        <p:sp>
          <p:nvSpPr>
            <p:cNvPr id="12" name="Freeform 12" descr="A yellow and blue snake  AI-generated content may be incorrect."/>
            <p:cNvSpPr/>
            <p:nvPr/>
          </p:nvSpPr>
          <p:spPr>
            <a:xfrm>
              <a:off x="0" y="0"/>
              <a:ext cx="3951605" cy="3595116"/>
            </a:xfrm>
            <a:custGeom>
              <a:avLst/>
              <a:gdLst/>
              <a:ahLst/>
              <a:cxnLst/>
              <a:rect l="l" t="t" r="r" b="b"/>
              <a:pathLst>
                <a:path w="3951605" h="3595116">
                  <a:moveTo>
                    <a:pt x="0" y="0"/>
                  </a:moveTo>
                  <a:lnTo>
                    <a:pt x="3951605" y="0"/>
                  </a:lnTo>
                  <a:lnTo>
                    <a:pt x="3951605" y="3595116"/>
                  </a:lnTo>
                  <a:lnTo>
                    <a:pt x="0" y="3595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957" b="-4957"/>
              </a:stretch>
            </a:blipFill>
          </p:spPr>
        </p:sp>
      </p:grpSp>
      <p:pic>
        <p:nvPicPr>
          <p:cNvPr id="16" name="Picture 15" descr="A logo with colorful bars&#10;&#10;AI-generated content may be incorrect.">
            <a:extLst>
              <a:ext uri="{FF2B5EF4-FFF2-40B4-BE49-F238E27FC236}">
                <a16:creationId xmlns:a16="http://schemas.microsoft.com/office/drawing/2014/main" id="{71ECF968-DB63-0AC7-6F99-89DE6B76E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607" y="6091523"/>
            <a:ext cx="2764282" cy="154158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 descr="A green and white logo&#10;&#10;AI-generated content may be incorrect.">
            <a:extLst>
              <a:ext uri="{FF2B5EF4-FFF2-40B4-BE49-F238E27FC236}">
                <a16:creationId xmlns:a16="http://schemas.microsoft.com/office/drawing/2014/main" id="{412733D5-07E9-2013-5223-19CD12481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9992" y="4252633"/>
            <a:ext cx="2163264" cy="1764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A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">
            <a:extLst>
              <a:ext uri="{FF2B5EF4-FFF2-40B4-BE49-F238E27FC236}">
                <a16:creationId xmlns:a16="http://schemas.microsoft.com/office/drawing/2014/main" id="{6F0E05DE-3D74-51E8-184A-0819066D3818}"/>
              </a:ext>
            </a:extLst>
          </p:cNvPr>
          <p:cNvSpPr txBox="1"/>
          <p:nvPr/>
        </p:nvSpPr>
        <p:spPr>
          <a:xfrm>
            <a:off x="947397" y="2098033"/>
            <a:ext cx="15379505" cy="727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0690" lvl="2" indent="-146685">
              <a:lnSpc>
                <a:spcPts val="2699"/>
              </a:lnSpc>
              <a:buFont typeface="Courier New"/>
              <a:buChar char="o"/>
            </a:pPr>
            <a:r>
              <a:rPr lang="en-US" sz="2800" b="1" dirty="0">
                <a:latin typeface="Arimo Bold"/>
                <a:ea typeface="Arimo Bold"/>
                <a:cs typeface="Arimo Bold"/>
                <a:sym typeface="Arimo Bold"/>
              </a:rPr>
              <a:t> Logging module</a:t>
            </a:r>
            <a:endParaRPr lang="en-US" sz="2800">
              <a:ea typeface="Calibri"/>
              <a:cs typeface="Calibri"/>
            </a:endParaRPr>
          </a:p>
          <a:p>
            <a:pPr marL="440690" lvl="2" indent="-146685" algn="l">
              <a:lnSpc>
                <a:spcPts val="2699"/>
              </a:lnSpc>
            </a:pPr>
            <a:r>
              <a:rPr lang="en-US" sz="2400" dirty="0">
                <a:latin typeface="Arimo"/>
                <a:ea typeface="Arimo"/>
                <a:cs typeface="Arimo"/>
                <a:sym typeface="Arimo"/>
              </a:rPr>
              <a:t>    Critical for debugging and tracking test execution flow.</a:t>
            </a:r>
            <a:endParaRPr lang="en-US" sz="2400" dirty="0">
              <a:latin typeface="Arimo"/>
              <a:ea typeface="Arimo"/>
              <a:cs typeface="Arimo"/>
            </a:endParaRPr>
          </a:p>
          <a:p>
            <a:pPr marL="440690" lvl="2" indent="-146685" algn="l">
              <a:lnSpc>
                <a:spcPts val="2699"/>
              </a:lnSpc>
            </a:pPr>
            <a:endParaRPr lang="en-US" sz="2400" dirty="0">
              <a:latin typeface="Arimo"/>
              <a:ea typeface="Arimo"/>
              <a:cs typeface="Arimo"/>
            </a:endParaRPr>
          </a:p>
          <a:p>
            <a:pPr marL="440690" lvl="2" indent="-146685" algn="l">
              <a:lnSpc>
                <a:spcPts val="2699"/>
              </a:lnSpc>
            </a:pPr>
            <a:endParaRPr lang="en-US" sz="2400" dirty="0">
              <a:latin typeface="Arimo"/>
              <a:ea typeface="Arimo"/>
              <a:cs typeface="Arimo"/>
            </a:endParaRPr>
          </a:p>
          <a:p>
            <a:pPr marL="440690" lvl="2" indent="-146685">
              <a:lnSpc>
                <a:spcPts val="2699"/>
              </a:lnSpc>
              <a:buFont typeface="Courier New"/>
              <a:buChar char="o"/>
            </a:pPr>
            <a:r>
              <a:rPr lang="en-US" sz="2800" b="1" dirty="0">
                <a:latin typeface="Arimo Bold"/>
                <a:ea typeface="Arimo Bold"/>
                <a:cs typeface="Arimo Bold"/>
                <a:sym typeface="Arimo Bold"/>
              </a:rPr>
              <a:t> X path / CSS selectors</a:t>
            </a:r>
            <a:endParaRPr lang="en-US" sz="2800" b="1" dirty="0">
              <a:latin typeface="Arimo Bold"/>
              <a:ea typeface="Arimo Bold"/>
              <a:cs typeface="Arimo Bold"/>
            </a:endParaRPr>
          </a:p>
          <a:p>
            <a:pPr marL="440690" lvl="2" indent="-146685" algn="l">
              <a:lnSpc>
                <a:spcPts val="2699"/>
              </a:lnSpc>
            </a:pPr>
            <a:r>
              <a:rPr lang="en-US" sz="2400" dirty="0">
                <a:latin typeface="Arimo"/>
                <a:ea typeface="Arimo"/>
                <a:cs typeface="Arimo"/>
                <a:sym typeface="Arimo"/>
              </a:rPr>
              <a:t>     Robust locator strategies for identifying web elements accurately.</a:t>
            </a:r>
            <a:endParaRPr lang="en-US" sz="2400" dirty="0">
              <a:latin typeface="Arimo"/>
              <a:ea typeface="Arimo"/>
              <a:cs typeface="Arimo"/>
            </a:endParaRPr>
          </a:p>
          <a:p>
            <a:pPr marL="440690" lvl="2" indent="-146685" algn="l">
              <a:lnSpc>
                <a:spcPts val="2699"/>
              </a:lnSpc>
            </a:pPr>
            <a:endParaRPr lang="en-US" sz="2400" dirty="0">
              <a:latin typeface="Arimo"/>
              <a:ea typeface="Arimo"/>
              <a:cs typeface="Arimo"/>
            </a:endParaRPr>
          </a:p>
          <a:p>
            <a:pPr marL="440690" lvl="2" indent="-146685" algn="l">
              <a:lnSpc>
                <a:spcPts val="2699"/>
              </a:lnSpc>
            </a:pPr>
            <a:endParaRPr lang="en-US" sz="2400" dirty="0">
              <a:latin typeface="Arimo"/>
              <a:ea typeface="Arimo"/>
              <a:cs typeface="Arimo"/>
            </a:endParaRPr>
          </a:p>
          <a:p>
            <a:pPr marL="440690" lvl="2" indent="-146685">
              <a:lnSpc>
                <a:spcPts val="2699"/>
              </a:lnSpc>
            </a:pPr>
            <a:endParaRPr lang="en-US" sz="2400" dirty="0">
              <a:latin typeface="Arimo"/>
              <a:ea typeface="Arimo"/>
              <a:cs typeface="Arimo"/>
            </a:endParaRPr>
          </a:p>
          <a:p>
            <a:pPr marL="440690" lvl="2" indent="-146685">
              <a:lnSpc>
                <a:spcPts val="2699"/>
              </a:lnSpc>
              <a:buFont typeface="Courier New"/>
              <a:buChar char="o"/>
            </a:pPr>
            <a:r>
              <a:rPr lang="en-US" sz="2400" b="1" dirty="0"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err="1">
                <a:latin typeface="Arimo Bold"/>
                <a:ea typeface="Arimo Bold"/>
                <a:cs typeface="Arimo Bold"/>
                <a:sym typeface="Arimo Bold"/>
              </a:rPr>
              <a:t>Pytest</a:t>
            </a:r>
            <a:r>
              <a:rPr lang="en-US" sz="2800" b="1" dirty="0">
                <a:latin typeface="Arimo Bold"/>
                <a:ea typeface="Arimo Bold"/>
                <a:cs typeface="Arimo Bold"/>
                <a:sym typeface="Arimo Bold"/>
              </a:rPr>
              <a:t>-HTML</a:t>
            </a:r>
            <a:endParaRPr lang="en-US" sz="2800" b="1" dirty="0">
              <a:latin typeface="Arimo Bold"/>
              <a:ea typeface="Arimo Bold"/>
              <a:cs typeface="Arimo Bold"/>
            </a:endParaRPr>
          </a:p>
          <a:p>
            <a:pPr marL="440690" lvl="2" indent="-146685" algn="l">
              <a:lnSpc>
                <a:spcPts val="2699"/>
              </a:lnSpc>
            </a:pPr>
            <a:r>
              <a:rPr lang="en-US" sz="2400" dirty="0">
                <a:latin typeface="Arimo"/>
                <a:ea typeface="Arimo"/>
                <a:cs typeface="Arimo"/>
                <a:sym typeface="Arimo"/>
              </a:rPr>
              <a:t>    For generating comprehensive and visually appealing test reports.</a:t>
            </a:r>
            <a:endParaRPr lang="en-US" sz="2400" dirty="0">
              <a:latin typeface="Arimo"/>
              <a:ea typeface="Arimo"/>
              <a:cs typeface="Arimo"/>
            </a:endParaRPr>
          </a:p>
          <a:p>
            <a:pPr marL="440690" lvl="2" indent="-146685" algn="l">
              <a:lnSpc>
                <a:spcPts val="2699"/>
              </a:lnSpc>
            </a:pPr>
            <a:endParaRPr lang="en-US" sz="2400" dirty="0">
              <a:latin typeface="Arimo"/>
              <a:ea typeface="Arimo"/>
              <a:cs typeface="Arimo"/>
            </a:endParaRPr>
          </a:p>
          <a:p>
            <a:pPr marL="440690" lvl="2" indent="-146685" algn="l">
              <a:lnSpc>
                <a:spcPts val="2699"/>
              </a:lnSpc>
            </a:pPr>
            <a:endParaRPr lang="en-US" sz="2400" dirty="0">
              <a:latin typeface="Arimo"/>
              <a:ea typeface="Arimo"/>
              <a:cs typeface="Arimo"/>
            </a:endParaRPr>
          </a:p>
          <a:p>
            <a:pPr marL="440690" lvl="2" indent="-146685">
              <a:lnSpc>
                <a:spcPts val="2699"/>
              </a:lnSpc>
            </a:pPr>
            <a:endParaRPr lang="en-US" sz="2400" dirty="0">
              <a:latin typeface="Arimo"/>
              <a:ea typeface="Arimo"/>
              <a:cs typeface="Arimo"/>
            </a:endParaRPr>
          </a:p>
          <a:p>
            <a:pPr marL="751205" lvl="2" indent="-457200">
              <a:lnSpc>
                <a:spcPts val="2699"/>
              </a:lnSpc>
              <a:buFont typeface="Courier New"/>
              <a:buChar char="o"/>
            </a:pPr>
            <a:r>
              <a:rPr lang="en-US" sz="2800" b="1" dirty="0">
                <a:latin typeface="Arimo"/>
                <a:ea typeface="Arimo"/>
                <a:cs typeface="Arimo"/>
              </a:rPr>
              <a:t>  PyCharm </a:t>
            </a:r>
          </a:p>
          <a:p>
            <a:pPr marL="440690" lvl="2" indent="-146685">
              <a:lnSpc>
                <a:spcPts val="2699"/>
              </a:lnSpc>
            </a:pPr>
            <a:r>
              <a:rPr lang="en-US" sz="2400" dirty="0">
                <a:latin typeface="Arimo"/>
                <a:ea typeface="Arimo"/>
                <a:cs typeface="Segoe UI"/>
              </a:rPr>
              <a:t>    Integrated Development Environment (IDE) specifically designed for Python programming.</a:t>
            </a:r>
            <a:endParaRPr lang="en-US" sz="2400" dirty="0">
              <a:latin typeface="Arimo"/>
              <a:ea typeface="Arimo"/>
              <a:cs typeface="Arimo"/>
            </a:endParaRPr>
          </a:p>
          <a:p>
            <a:pPr marL="440690" lvl="2" indent="-146685">
              <a:lnSpc>
                <a:spcPts val="2699"/>
              </a:lnSpc>
            </a:pPr>
            <a:endParaRPr lang="en-US" sz="2400" dirty="0">
              <a:latin typeface="Arimo"/>
              <a:ea typeface="Arimo"/>
              <a:cs typeface="Arimo"/>
            </a:endParaRPr>
          </a:p>
          <a:p>
            <a:pPr marL="440690" lvl="2" indent="-146685">
              <a:lnSpc>
                <a:spcPts val="2699"/>
              </a:lnSpc>
            </a:pPr>
            <a:endParaRPr lang="en-US" sz="2400" dirty="0">
              <a:latin typeface="Arimo"/>
              <a:ea typeface="Arimo"/>
              <a:cs typeface="Arimo"/>
            </a:endParaRPr>
          </a:p>
          <a:p>
            <a:pPr marL="440690" lvl="2" indent="-146685">
              <a:lnSpc>
                <a:spcPts val="2699"/>
              </a:lnSpc>
            </a:pPr>
            <a:endParaRPr lang="en-US" sz="2400" dirty="0">
              <a:latin typeface="Arimo"/>
              <a:ea typeface="Arimo"/>
              <a:cs typeface="Arimo"/>
            </a:endParaRPr>
          </a:p>
          <a:p>
            <a:pPr marL="440690" lvl="2" indent="-146685">
              <a:lnSpc>
                <a:spcPts val="2699"/>
              </a:lnSpc>
            </a:pPr>
            <a:endParaRPr lang="en-US" sz="2400" dirty="0">
              <a:latin typeface="Arimo"/>
              <a:ea typeface="Arimo"/>
              <a:cs typeface="Arimo"/>
            </a:endParaRPr>
          </a:p>
          <a:p>
            <a:pPr marL="440690" lvl="2" indent="-146685">
              <a:lnSpc>
                <a:spcPts val="2699"/>
              </a:lnSpc>
            </a:pPr>
            <a:endParaRPr lang="en-US" sz="2400" dirty="0">
              <a:latin typeface="Arimo"/>
              <a:ea typeface="Arimo"/>
              <a:cs typeface="Arim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878" y="-4762"/>
            <a:ext cx="18297525" cy="10296525"/>
            <a:chOff x="0" y="0"/>
            <a:chExt cx="24396700" cy="13728700"/>
          </a:xfrm>
        </p:grpSpPr>
        <p:sp>
          <p:nvSpPr>
            <p:cNvPr id="5" name="Freeform 5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close/>
                </a:path>
              </a:pathLst>
            </a:custGeom>
            <a:solidFill>
              <a:srgbClr val="F19222">
                <a:alpha val="8117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615552" y="276810"/>
            <a:ext cx="13697991" cy="59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Implementation: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51ACA0-0463-874F-35D4-5A9F495AF4CE}"/>
              </a:ext>
            </a:extLst>
          </p:cNvPr>
          <p:cNvSpPr txBox="1"/>
          <p:nvPr/>
        </p:nvSpPr>
        <p:spPr>
          <a:xfrm>
            <a:off x="621928" y="1210235"/>
            <a:ext cx="13379821" cy="8217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mo"/>
                <a:ea typeface="Arimo"/>
                <a:cs typeface="Arimo"/>
              </a:rPr>
              <a:t>Phase 1 — Requirement Understanding</a:t>
            </a:r>
          </a:p>
          <a:p>
            <a:endParaRPr lang="en-US" sz="2400" b="1" dirty="0">
              <a:latin typeface="Arimo"/>
              <a:ea typeface="Arimo"/>
              <a:cs typeface="Arimo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Arimo"/>
                <a:ea typeface="Arimo"/>
                <a:cs typeface="Arimo"/>
              </a:rPr>
              <a:t>Identified core test cases: Login/Logout, Get Location, Search, Filter, View Menu, Checkout.</a:t>
            </a:r>
          </a:p>
          <a:p>
            <a:pPr marL="228600" indent="-228600">
              <a:buFont typeface=""/>
              <a:buChar char="•"/>
            </a:pPr>
            <a:endParaRPr lang="en-US" sz="2400" dirty="0">
              <a:latin typeface="Arimo"/>
              <a:ea typeface="Arimo"/>
              <a:cs typeface="Arimo"/>
            </a:endParaRPr>
          </a:p>
          <a:p>
            <a:r>
              <a:rPr lang="en-US" sz="2400" b="1" dirty="0">
                <a:latin typeface="Arimo"/>
                <a:ea typeface="Arimo"/>
                <a:cs typeface="Arimo"/>
              </a:rPr>
              <a:t>Phase 2 — Test Strategy &amp; Planning</a:t>
            </a:r>
          </a:p>
          <a:p>
            <a:endParaRPr lang="en-US" sz="2400" b="1" dirty="0">
              <a:latin typeface="Arimo"/>
              <a:ea typeface="Arimo"/>
              <a:cs typeface="Arimo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Arimo"/>
                <a:ea typeface="Arimo"/>
                <a:cs typeface="Arimo"/>
              </a:rPr>
              <a:t>Selenium + Python + </a:t>
            </a:r>
            <a:r>
              <a:rPr lang="en-US" sz="2400" err="1">
                <a:latin typeface="Arimo"/>
                <a:ea typeface="Arimo"/>
                <a:cs typeface="Arimo"/>
              </a:rPr>
              <a:t>Pytest</a:t>
            </a:r>
            <a:r>
              <a:rPr lang="en-US" sz="2400" dirty="0">
                <a:latin typeface="Arimo"/>
                <a:ea typeface="Arimo"/>
                <a:cs typeface="Arimo"/>
              </a:rPr>
              <a:t> with Page Object Model (POM).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Arimo"/>
                <a:ea typeface="Arimo"/>
                <a:cs typeface="Arimo"/>
              </a:rPr>
              <a:t>Added </a:t>
            </a:r>
            <a:r>
              <a:rPr lang="en-US" sz="2400" err="1">
                <a:latin typeface="Arimo"/>
                <a:ea typeface="Arimo"/>
                <a:cs typeface="Arimo"/>
              </a:rPr>
              <a:t>pytest</a:t>
            </a:r>
            <a:r>
              <a:rPr lang="en-US" sz="2400" dirty="0">
                <a:latin typeface="Arimo"/>
                <a:ea typeface="Arimo"/>
                <a:cs typeface="Arimo"/>
              </a:rPr>
              <a:t>-html reports, logging, and scalable folder structure.</a:t>
            </a:r>
          </a:p>
          <a:p>
            <a:pPr marL="228600" indent="-228600">
              <a:buFont typeface=""/>
              <a:buChar char="•"/>
            </a:pPr>
            <a:endParaRPr lang="en-US" sz="2400" dirty="0">
              <a:latin typeface="Arimo"/>
              <a:ea typeface="Arimo"/>
              <a:cs typeface="Arimo"/>
            </a:endParaRPr>
          </a:p>
          <a:p>
            <a:r>
              <a:rPr lang="en-US" sz="2400" b="1" dirty="0">
                <a:latin typeface="Arimo"/>
                <a:ea typeface="Arimo"/>
                <a:cs typeface="Arimo"/>
              </a:rPr>
              <a:t>Phase 3 — Framework Design</a:t>
            </a:r>
          </a:p>
          <a:p>
            <a:endParaRPr lang="en-US" sz="2400" b="1" dirty="0">
              <a:latin typeface="Arimo"/>
              <a:ea typeface="Arimo"/>
              <a:cs typeface="Arimo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Arimo"/>
                <a:ea typeface="Arimo"/>
                <a:cs typeface="Arimo"/>
              </a:rPr>
              <a:t>Structure: </a:t>
            </a:r>
            <a:r>
              <a:rPr lang="en-US" sz="2400" dirty="0" err="1">
                <a:latin typeface="Arimo"/>
                <a:ea typeface="Arimo"/>
                <a:cs typeface="Arimo"/>
              </a:rPr>
              <a:t>test_cases</a:t>
            </a:r>
            <a:r>
              <a:rPr lang="en-US" sz="2400" dirty="0">
                <a:latin typeface="Arimo"/>
                <a:ea typeface="Arimo"/>
                <a:cs typeface="Arimo"/>
              </a:rPr>
              <a:t>/, </a:t>
            </a:r>
            <a:r>
              <a:rPr lang="en-US" sz="2400" dirty="0" err="1">
                <a:latin typeface="Arimo"/>
                <a:ea typeface="Arimo"/>
                <a:cs typeface="Arimo"/>
              </a:rPr>
              <a:t>page_obj</a:t>
            </a:r>
            <a:r>
              <a:rPr lang="en-US" sz="2400" dirty="0">
                <a:latin typeface="Arimo"/>
                <a:ea typeface="Arimo"/>
                <a:cs typeface="Arimo"/>
              </a:rPr>
              <a:t>/, setup/, reports/.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Arimo"/>
                <a:ea typeface="Arimo"/>
                <a:cs typeface="Arimo"/>
              </a:rPr>
              <a:t>Implemented </a:t>
            </a:r>
            <a:r>
              <a:rPr lang="en-US" sz="2400" dirty="0" err="1">
                <a:latin typeface="Arimo"/>
                <a:ea typeface="Arimo"/>
                <a:cs typeface="Arimo"/>
              </a:rPr>
              <a:t>BaseTest</a:t>
            </a:r>
            <a:r>
              <a:rPr lang="en-US" sz="2400" dirty="0">
                <a:latin typeface="Arimo"/>
                <a:ea typeface="Arimo"/>
                <a:cs typeface="Arimo"/>
              </a:rPr>
              <a:t> (setup/teardown).</a:t>
            </a:r>
          </a:p>
          <a:p>
            <a:pPr marL="228600" indent="-228600">
              <a:buFont typeface=""/>
              <a:buChar char="•"/>
            </a:pPr>
            <a:endParaRPr lang="en-US" sz="2400" dirty="0">
              <a:latin typeface="Arimo"/>
              <a:ea typeface="Arimo"/>
              <a:cs typeface="Arimo"/>
            </a:endParaRPr>
          </a:p>
          <a:p>
            <a:r>
              <a:rPr lang="en-US" sz="2400" b="1" dirty="0">
                <a:latin typeface="Arimo"/>
                <a:ea typeface="Arimo"/>
                <a:cs typeface="Arimo"/>
              </a:rPr>
              <a:t>Phase 4 — Development</a:t>
            </a:r>
          </a:p>
          <a:p>
            <a:endParaRPr lang="en-US" sz="2400" b="1" dirty="0">
              <a:latin typeface="Arimo"/>
              <a:ea typeface="Arimo"/>
              <a:cs typeface="Arimo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Arimo"/>
                <a:ea typeface="Arimo"/>
                <a:cs typeface="Arimo"/>
              </a:rPr>
              <a:t>Created page modules for all features.</a:t>
            </a:r>
          </a:p>
          <a:p>
            <a:pPr marL="228600" indent="-228600">
              <a:buFont typeface=""/>
              <a:buChar char="•"/>
            </a:pPr>
            <a:endParaRPr lang="en-US" sz="2400" dirty="0">
              <a:latin typeface="Arimo"/>
              <a:ea typeface="Arimo"/>
              <a:cs typeface="Arimo"/>
            </a:endParaRPr>
          </a:p>
          <a:p>
            <a:r>
              <a:rPr lang="en-US" sz="2400" b="1" dirty="0">
                <a:latin typeface="Arimo"/>
                <a:ea typeface="Arimo"/>
                <a:cs typeface="Arimo"/>
              </a:rPr>
              <a:t>Phase 5 — Execution &amp; Validation</a:t>
            </a:r>
          </a:p>
          <a:p>
            <a:endParaRPr lang="en-US" sz="2400" b="1" dirty="0">
              <a:latin typeface="Arimo"/>
              <a:ea typeface="Arimo"/>
              <a:cs typeface="Arimo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Arimo"/>
                <a:ea typeface="Arimo"/>
                <a:cs typeface="Arimo"/>
              </a:rPr>
              <a:t>Ran all test cases, captured HTML reports and execution time.</a:t>
            </a:r>
          </a:p>
          <a:p>
            <a:pPr algn="ctr"/>
            <a:endParaRPr lang="en-US" sz="2400" dirty="0">
              <a:latin typeface="Arimo"/>
              <a:ea typeface="Arimo"/>
              <a:cs typeface="Arim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816" y="-4762"/>
            <a:ext cx="18297525" cy="10296525"/>
            <a:chOff x="0" y="0"/>
            <a:chExt cx="24396700" cy="13728700"/>
          </a:xfrm>
        </p:grpSpPr>
        <p:sp>
          <p:nvSpPr>
            <p:cNvPr id="5" name="Freeform 5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close/>
                </a:path>
              </a:pathLst>
            </a:custGeom>
            <a:solidFill>
              <a:srgbClr val="F19222">
                <a:alpha val="8117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515900" y="1319895"/>
            <a:ext cx="1788755" cy="691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7"/>
              </a:lnSpc>
            </a:pPr>
            <a:r>
              <a:rPr lang="en-US" sz="2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Folder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Arimo Bold"/>
            </a:endParaRPr>
          </a:p>
          <a:p>
            <a:pPr>
              <a:lnSpc>
                <a:spcPts val="1687"/>
              </a:lnSpc>
            </a:pPr>
            <a:endParaRPr lang="en-US" sz="28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>
              <a:lnSpc>
                <a:spcPts val="1687"/>
              </a:lnSpc>
            </a:pPr>
            <a:r>
              <a:rPr lang="en-US" sz="2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 Structure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48753" y="2785094"/>
            <a:ext cx="6734271" cy="7026497"/>
          </a:xfrm>
          <a:custGeom>
            <a:avLst/>
            <a:gdLst/>
            <a:ahLst/>
            <a:cxnLst/>
            <a:rect l="l" t="t" r="r" b="b"/>
            <a:pathLst>
              <a:path w="6734271" h="7026497">
                <a:moveTo>
                  <a:pt x="0" y="0"/>
                </a:moveTo>
                <a:lnTo>
                  <a:pt x="6734271" y="0"/>
                </a:lnTo>
                <a:lnTo>
                  <a:pt x="6734271" y="7026497"/>
                </a:lnTo>
                <a:lnTo>
                  <a:pt x="0" y="7026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562255" y="11419434"/>
            <a:ext cx="10239078" cy="20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8249" lvl="2" indent="-69416" algn="l">
              <a:lnSpc>
                <a:spcPts val="1750"/>
              </a:lnSpc>
              <a:buFont typeface="Arial"/>
              <a:buChar char="⚬"/>
            </a:pPr>
            <a:r>
              <a:rPr lang="en-US" sz="106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Feature Isolation:</a:t>
            </a:r>
            <a:r>
              <a:rPr lang="en-US" sz="106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Each module specifically handles one feature, promoting clean separation of concerns.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62255" y="12248555"/>
            <a:ext cx="10239078" cy="20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8249" lvl="2" indent="-69416" algn="l">
              <a:lnSpc>
                <a:spcPts val="1750"/>
              </a:lnSpc>
              <a:buFont typeface="Arial"/>
              <a:buChar char="⚬"/>
            </a:pPr>
            <a:r>
              <a:rPr lang="en-US" sz="106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Readable Tests:</a:t>
            </a:r>
            <a:r>
              <a:rPr lang="en-US" sz="106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Test scripts remain concise, calling only high-level actions defined in the POM.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28745" y="2501050"/>
            <a:ext cx="8285039" cy="7309699"/>
            <a:chOff x="0" y="0"/>
            <a:chExt cx="11046719" cy="9746265"/>
          </a:xfrm>
        </p:grpSpPr>
        <p:sp>
          <p:nvSpPr>
            <p:cNvPr id="18" name="Freeform 18" descr="A screenshot of a computer screen  AI-generated content may be incorrect."/>
            <p:cNvSpPr/>
            <p:nvPr/>
          </p:nvSpPr>
          <p:spPr>
            <a:xfrm>
              <a:off x="0" y="0"/>
              <a:ext cx="11046714" cy="9746234"/>
            </a:xfrm>
            <a:custGeom>
              <a:avLst/>
              <a:gdLst/>
              <a:ahLst/>
              <a:cxnLst/>
              <a:rect l="l" t="t" r="r" b="b"/>
              <a:pathLst>
                <a:path w="11046714" h="9746234">
                  <a:moveTo>
                    <a:pt x="0" y="0"/>
                  </a:moveTo>
                  <a:lnTo>
                    <a:pt x="11046714" y="0"/>
                  </a:lnTo>
                  <a:lnTo>
                    <a:pt x="11046714" y="9746234"/>
                  </a:lnTo>
                  <a:lnTo>
                    <a:pt x="0" y="9746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5007" b="-35007"/>
              </a:stretch>
            </a:blipFill>
          </p:spPr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1E98445-763F-E087-90E7-2E9A0E368AE2}"/>
              </a:ext>
            </a:extLst>
          </p:cNvPr>
          <p:cNvSpPr txBox="1"/>
          <p:nvPr/>
        </p:nvSpPr>
        <p:spPr>
          <a:xfrm>
            <a:off x="9144000" y="3378574"/>
            <a:ext cx="9160808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Arimo"/>
                <a:ea typeface="Arimo"/>
                <a:cs typeface="Arimo"/>
              </a:rPr>
              <a:t>Key Design Principles​ </a:t>
            </a:r>
            <a:endParaRPr lang="en-US" sz="2800" b="1"/>
          </a:p>
          <a:p>
            <a:endParaRPr lang="en-US" sz="2400" dirty="0">
              <a:latin typeface="Arimo"/>
              <a:ea typeface="Arimo"/>
              <a:cs typeface="Arimo"/>
            </a:endParaRPr>
          </a:p>
          <a:p>
            <a:r>
              <a:rPr lang="en-US" sz="2400" b="1" dirty="0">
                <a:latin typeface="Arimo"/>
                <a:ea typeface="Arimo"/>
                <a:cs typeface="Arimo"/>
              </a:rPr>
              <a:t>Page Object Model (POM)</a:t>
            </a:r>
            <a:r>
              <a:rPr lang="en-US" sz="2400" dirty="0">
                <a:latin typeface="Arimo"/>
                <a:ea typeface="Arimo"/>
                <a:cs typeface="Arimo"/>
              </a:rPr>
              <a:t>: Ensures high modularity by separating UI elements and actions from test scripts.</a:t>
            </a:r>
            <a:endParaRPr lang="en-US"/>
          </a:p>
          <a:p>
            <a:endParaRPr lang="en-US" sz="2400" dirty="0">
              <a:latin typeface="Arimo"/>
              <a:ea typeface="Arimo"/>
              <a:cs typeface="Arimo"/>
            </a:endParaRPr>
          </a:p>
          <a:p>
            <a:r>
              <a:rPr lang="en-US" sz="2400" dirty="0">
                <a:latin typeface="Arimo"/>
                <a:ea typeface="Arimo"/>
                <a:cs typeface="Arimo"/>
              </a:rPr>
              <a:t>​ </a:t>
            </a:r>
            <a:r>
              <a:rPr lang="en-US" sz="2400" b="1" dirty="0">
                <a:latin typeface="Arimo"/>
                <a:ea typeface="Arimo"/>
                <a:cs typeface="Arimo"/>
              </a:rPr>
              <a:t>WebDriver Management:</a:t>
            </a:r>
            <a:r>
              <a:rPr lang="en-US" sz="2400" dirty="0">
                <a:latin typeface="Arimo"/>
                <a:ea typeface="Arimo"/>
                <a:cs typeface="Arimo"/>
              </a:rPr>
              <a:t> base_test.py centrally manages WebDriver setup and teardown for consistency.​ </a:t>
            </a:r>
          </a:p>
          <a:p>
            <a:endParaRPr lang="en-US" sz="2400" dirty="0">
              <a:latin typeface="Arimo"/>
              <a:ea typeface="Arimo"/>
              <a:cs typeface="Arimo"/>
            </a:endParaRPr>
          </a:p>
          <a:p>
            <a:r>
              <a:rPr lang="en-US" sz="2400" b="1" dirty="0">
                <a:latin typeface="Arimo"/>
                <a:ea typeface="Arimo"/>
                <a:cs typeface="Arimo"/>
              </a:rPr>
              <a:t>Reporting Integration:</a:t>
            </a:r>
            <a:r>
              <a:rPr lang="en-US" sz="2400" dirty="0">
                <a:latin typeface="Arimo"/>
                <a:ea typeface="Arimo"/>
                <a:cs typeface="Arimo"/>
              </a:rPr>
              <a:t> conftest.py is used for configuring HTML reports.​ </a:t>
            </a:r>
          </a:p>
          <a:p>
            <a:pPr algn="ctr"/>
            <a:endParaRPr lang="en-US" sz="2400" dirty="0">
              <a:latin typeface="Arimo"/>
              <a:ea typeface="Arimo"/>
              <a:cs typeface="Arimo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157FBF-508B-A478-E07B-F2FD4DA0FFA3}"/>
              </a:ext>
            </a:extLst>
          </p:cNvPr>
          <p:cNvSpPr txBox="1"/>
          <p:nvPr/>
        </p:nvSpPr>
        <p:spPr>
          <a:xfrm>
            <a:off x="2302809" y="0"/>
            <a:ext cx="91440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Arimo"/>
                <a:ea typeface="Arimo"/>
                <a:cs typeface="Arimo"/>
              </a:rPr>
              <a:t>Architecture: Design and Development</a:t>
            </a:r>
          </a:p>
          <a:p>
            <a:pPr algn="ctr"/>
            <a:endParaRPr lang="en-US" sz="4000" b="1" dirty="0">
              <a:latin typeface="Arimo"/>
              <a:ea typeface="Arimo"/>
              <a:cs typeface="Arim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54CA-EE7B-EF17-A4CF-DEB022113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CDA1A563-EC16-70BE-B86A-3B791DA66A2C}"/>
              </a:ext>
            </a:extLst>
          </p:cNvPr>
          <p:cNvGrpSpPr/>
          <p:nvPr/>
        </p:nvGrpSpPr>
        <p:grpSpPr>
          <a:xfrm>
            <a:off x="1816" y="-4762"/>
            <a:ext cx="18297525" cy="10296525"/>
            <a:chOff x="0" y="0"/>
            <a:chExt cx="24396700" cy="137287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C28939D-7FFF-CB24-7388-EC0866D8F536}"/>
                </a:ext>
              </a:extLst>
            </p:cNvPr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close/>
                </a:path>
              </a:pathLst>
            </a:custGeom>
            <a:solidFill>
              <a:srgbClr val="F19222">
                <a:alpha val="8117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4EF28F7-F695-E6B9-BF5C-BB478CF7D73E}"/>
                </a:ext>
              </a:extLst>
            </p:cNvPr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75159AF-8226-82ED-1B6F-55FC1298520E}"/>
              </a:ext>
            </a:extLst>
          </p:cNvPr>
          <p:cNvSpPr txBox="1"/>
          <p:nvPr/>
        </p:nvSpPr>
        <p:spPr>
          <a:xfrm>
            <a:off x="7562255" y="10856119"/>
            <a:ext cx="1964234" cy="203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Key Design Principles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D1E6E11-24D2-0BEE-470D-9000B124D071}"/>
              </a:ext>
            </a:extLst>
          </p:cNvPr>
          <p:cNvSpPr txBox="1"/>
          <p:nvPr/>
        </p:nvSpPr>
        <p:spPr>
          <a:xfrm>
            <a:off x="7562255" y="11143060"/>
            <a:ext cx="10239078" cy="20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8249" lvl="2" indent="-69416" algn="l">
              <a:lnSpc>
                <a:spcPts val="1750"/>
              </a:lnSpc>
              <a:buFont typeface="Arial"/>
              <a:buChar char="⚬"/>
            </a:pPr>
            <a:r>
              <a:rPr lang="en-US" sz="106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Page Object Model (POM):</a:t>
            </a:r>
            <a:r>
              <a:rPr lang="en-US" sz="106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Ensures high modularity by separating UI elements and actions from test scripts.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6443573-3E81-B56D-7575-7289DDB408F1}"/>
              </a:ext>
            </a:extLst>
          </p:cNvPr>
          <p:cNvSpPr txBox="1"/>
          <p:nvPr/>
        </p:nvSpPr>
        <p:spPr>
          <a:xfrm>
            <a:off x="7562255" y="11419434"/>
            <a:ext cx="10239078" cy="20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8249" lvl="2" indent="-69416" algn="l">
              <a:lnSpc>
                <a:spcPts val="1750"/>
              </a:lnSpc>
              <a:buFont typeface="Arial"/>
              <a:buChar char="⚬"/>
            </a:pPr>
            <a:r>
              <a:rPr lang="en-US" sz="106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Feature Isolation:</a:t>
            </a:r>
            <a:r>
              <a:rPr lang="en-US" sz="106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Each module specifically handles one feature, promoting clean separation of concerns.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80C27AE-EFB1-6B39-3EFC-6E7F7886D80A}"/>
              </a:ext>
            </a:extLst>
          </p:cNvPr>
          <p:cNvSpPr txBox="1"/>
          <p:nvPr/>
        </p:nvSpPr>
        <p:spPr>
          <a:xfrm>
            <a:off x="7562255" y="11695807"/>
            <a:ext cx="10239078" cy="20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8249" lvl="2" indent="-69416" algn="l">
              <a:lnSpc>
                <a:spcPts val="1750"/>
              </a:lnSpc>
              <a:buFont typeface="Arial"/>
              <a:buChar char="⚬"/>
            </a:pPr>
            <a:r>
              <a:rPr lang="en-US" sz="106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WebDriver Management:</a:t>
            </a:r>
            <a:r>
              <a:rPr lang="en-US" sz="106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base_test.py centrally manages WebDriver setup and teardown for consistency.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8EF058E-29EC-6C67-DAE7-D1C18FCA4876}"/>
              </a:ext>
            </a:extLst>
          </p:cNvPr>
          <p:cNvSpPr txBox="1"/>
          <p:nvPr/>
        </p:nvSpPr>
        <p:spPr>
          <a:xfrm>
            <a:off x="7562255" y="11972181"/>
            <a:ext cx="10239078" cy="20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8249" lvl="2" indent="-69416" algn="l">
              <a:lnSpc>
                <a:spcPts val="1750"/>
              </a:lnSpc>
              <a:buFont typeface="Arial"/>
              <a:buChar char="⚬"/>
            </a:pPr>
            <a:r>
              <a:rPr lang="en-US" sz="106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Reporting Integration:</a:t>
            </a:r>
            <a:r>
              <a:rPr lang="en-US" sz="106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conftest.py is used for configuring HTML reports.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2D5C67E-7A83-A24D-2A2B-E1ECAB02447D}"/>
              </a:ext>
            </a:extLst>
          </p:cNvPr>
          <p:cNvSpPr txBox="1"/>
          <p:nvPr/>
        </p:nvSpPr>
        <p:spPr>
          <a:xfrm>
            <a:off x="7562255" y="12248555"/>
            <a:ext cx="10239078" cy="20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8249" lvl="2" indent="-69416" algn="l">
              <a:lnSpc>
                <a:spcPts val="1750"/>
              </a:lnSpc>
              <a:buFont typeface="Arial"/>
              <a:buChar char="⚬"/>
            </a:pPr>
            <a:r>
              <a:rPr lang="en-US" sz="106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Readable Tests:</a:t>
            </a:r>
            <a:r>
              <a:rPr lang="en-US" sz="106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Test scripts remain concise, calling only high-level actions defined in the POM.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01AD5-4F45-41E9-46CB-AA58EDE0FAC8}"/>
              </a:ext>
            </a:extLst>
          </p:cNvPr>
          <p:cNvSpPr txBox="1"/>
          <p:nvPr/>
        </p:nvSpPr>
        <p:spPr>
          <a:xfrm>
            <a:off x="672353" y="4084543"/>
            <a:ext cx="17128189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Three Layers in Each Page (POM Structure)</a:t>
            </a:r>
          </a:p>
          <a:p>
            <a:r>
              <a:rPr lang="en-US" sz="2400" b="1" dirty="0"/>
              <a:t>   Locators Layer (locators.py)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Contains only </a:t>
            </a:r>
            <a:r>
              <a:rPr lang="en-US" sz="2400" b="1" dirty="0">
                <a:ea typeface="+mn-lt"/>
                <a:cs typeface="+mn-lt"/>
              </a:rPr>
              <a:t>XPath / CSS / IDs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Central location for all element selectors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r>
              <a:rPr lang="en-US" sz="2400" b="1" dirty="0">
                <a:ea typeface="+mn-lt"/>
                <a:cs typeface="+mn-lt"/>
              </a:rPr>
              <a:t>  Properties Layer (properties.py)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  Converts locators → Selenium Web Elements</a:t>
            </a:r>
            <a:endParaRPr lang="en-US" sz="2400" dirty="0" err="1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  Contains </a:t>
            </a:r>
            <a:r>
              <a:rPr lang="en-US" sz="2400" dirty="0">
                <a:latin typeface="Consolas"/>
                <a:ea typeface="+mn-lt"/>
                <a:cs typeface="+mn-lt"/>
              </a:rPr>
              <a:t>@property</a:t>
            </a:r>
            <a:r>
              <a:rPr lang="en-US" sz="2400" dirty="0">
                <a:ea typeface="+mn-lt"/>
                <a:cs typeface="+mn-lt"/>
              </a:rPr>
              <a:t> methods to return elements </a:t>
            </a:r>
            <a:endParaRPr lang="en-US" sz="240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 Inherits from Locators</a:t>
            </a:r>
            <a:endParaRPr lang="en-US" sz="2400" dirty="0"/>
          </a:p>
          <a:p>
            <a:pPr>
              <a:buFont typeface="Arial"/>
              <a:buChar char="•"/>
            </a:pPr>
            <a:endParaRPr lang="en-US" sz="2400" dirty="0"/>
          </a:p>
          <a:p>
            <a:r>
              <a:rPr lang="en-US" sz="2400" b="1" dirty="0"/>
              <a:t> Page Actions Layer (page.py)</a:t>
            </a:r>
            <a:endParaRPr lang="en-US" sz="24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  Contains business logic for that page</a:t>
            </a:r>
            <a:endParaRPr lang="en-US" sz="2400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   Uses properties to access elements</a:t>
            </a:r>
            <a:endParaRPr lang="en-US" sz="2400" dirty="0"/>
          </a:p>
          <a:p>
            <a:pPr>
              <a:buFont typeface="Arial"/>
              <a:buChar char="•"/>
            </a:pPr>
            <a:endParaRPr lang="en-US" sz="2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+mn-lt"/>
              <a:cs typeface="+mn-lt"/>
            </a:endParaRPr>
          </a:p>
          <a:p>
            <a:endParaRPr lang="en-US" sz="2400" dirty="0">
              <a:ea typeface="+mn-lt"/>
              <a:cs typeface="+mn-lt"/>
            </a:endParaRPr>
          </a:p>
        </p:txBody>
      </p: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4ED6B119-206D-043D-1FC3-8E78CB928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241" y="3241863"/>
            <a:ext cx="7923679" cy="4794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26D8BF-D81B-31BD-3A41-D5B1ED45C170}"/>
              </a:ext>
            </a:extLst>
          </p:cNvPr>
          <p:cNvSpPr txBox="1"/>
          <p:nvPr/>
        </p:nvSpPr>
        <p:spPr>
          <a:xfrm>
            <a:off x="1612905" y="1386090"/>
            <a:ext cx="12222798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mo"/>
                <a:ea typeface="Arimo"/>
                <a:cs typeface="Arimo"/>
              </a:rPr>
              <a:t>What is POM?</a:t>
            </a:r>
            <a:endParaRPr lang="en-US" sz="2400" dirty="0">
              <a:latin typeface="Arimo"/>
              <a:ea typeface="Arimo"/>
              <a:cs typeface="Arimo"/>
            </a:endParaRPr>
          </a:p>
          <a:p>
            <a:endParaRPr lang="en-US" sz="2400" b="1" dirty="0">
              <a:latin typeface="Arimo"/>
              <a:ea typeface="Arimo"/>
              <a:cs typeface="Arimo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mo"/>
                <a:ea typeface="+mn-lt"/>
                <a:cs typeface="+mn-lt"/>
              </a:rPr>
              <a:t>A design pattern used in Selenium automation</a:t>
            </a:r>
            <a:endParaRPr lang="en-US" sz="2400" dirty="0">
              <a:latin typeface="Arimo"/>
              <a:ea typeface="Arimo"/>
              <a:cs typeface="Arimo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mo"/>
                <a:ea typeface="+mn-lt"/>
                <a:cs typeface="+mn-lt"/>
              </a:rPr>
              <a:t>Separates locators, elements, and actions</a:t>
            </a:r>
            <a:endParaRPr lang="en-US" sz="2400" dirty="0">
              <a:latin typeface="Arimo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129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89658" y="-31999"/>
            <a:ext cx="18479278" cy="10293383"/>
            <a:chOff x="-224117" y="8509"/>
            <a:chExt cx="24616627" cy="13746922"/>
          </a:xfrm>
        </p:grpSpPr>
        <p:sp>
          <p:nvSpPr>
            <p:cNvPr id="5" name="Freeform 5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close/>
                </a:path>
              </a:pathLst>
            </a:custGeom>
            <a:solidFill>
              <a:srgbClr val="F19222">
                <a:alpha val="8117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-224117" y="22412"/>
              <a:ext cx="24401019" cy="13733019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992238" y="1139130"/>
            <a:ext cx="15129122" cy="82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Testing and Validation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2496890"/>
            <a:ext cx="16303526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5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 multi-faceted approach to ensure comprehensive quality and security.</a:t>
            </a:r>
            <a:endParaRPr lang="en-US" sz="2150" dirty="0">
              <a:solidFill>
                <a:srgbClr val="000000"/>
              </a:solidFill>
              <a:latin typeface="Arimo"/>
              <a:ea typeface="Arimo"/>
              <a:cs typeface="Arimo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16331" y="3452672"/>
            <a:ext cx="16322610" cy="5573649"/>
          </a:xfrm>
          <a:custGeom>
            <a:avLst/>
            <a:gdLst/>
            <a:ahLst/>
            <a:cxnLst/>
            <a:rect l="l" t="t" r="r" b="b"/>
            <a:pathLst>
              <a:path w="16322610" h="5573649">
                <a:moveTo>
                  <a:pt x="0" y="0"/>
                </a:moveTo>
                <a:lnTo>
                  <a:pt x="16322610" y="0"/>
                </a:lnTo>
                <a:lnTo>
                  <a:pt x="16322610" y="5573650"/>
                </a:lnTo>
                <a:lnTo>
                  <a:pt x="0" y="55736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10" name="Freeform 10"/>
          <p:cNvSpPr/>
          <p:nvPr/>
        </p:nvSpPr>
        <p:spPr>
          <a:xfrm>
            <a:off x="997000" y="3483769"/>
            <a:ext cx="8151779" cy="3004089"/>
          </a:xfrm>
          <a:custGeom>
            <a:avLst/>
            <a:gdLst/>
            <a:ahLst/>
            <a:cxnLst/>
            <a:rect l="l" t="t" r="r" b="b"/>
            <a:pathLst>
              <a:path w="8151779" h="3004089">
                <a:moveTo>
                  <a:pt x="0" y="0"/>
                </a:moveTo>
                <a:lnTo>
                  <a:pt x="8151779" y="0"/>
                </a:lnTo>
                <a:lnTo>
                  <a:pt x="8151779" y="3004089"/>
                </a:lnTo>
                <a:lnTo>
                  <a:pt x="0" y="300408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FFFF00"/>
            </a:solidFill>
          </a:ln>
        </p:spPr>
      </p:sp>
      <p:sp>
        <p:nvSpPr>
          <p:cNvPr id="11" name="TextBox 11"/>
          <p:cNvSpPr txBox="1"/>
          <p:nvPr/>
        </p:nvSpPr>
        <p:spPr>
          <a:xfrm>
            <a:off x="1285280" y="3695849"/>
            <a:ext cx="3544044" cy="4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Functional Tests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5280" y="4175522"/>
            <a:ext cx="7150001" cy="1333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Covered all major user interactions: Login, Logout, Location selection, Search, Filter, Menu, Cart, Checkout, Profile Editing, and invalid credentials scenarios.</a:t>
            </a:r>
          </a:p>
        </p:txBody>
      </p:sp>
      <p:sp>
        <p:nvSpPr>
          <p:cNvPr id="16" name="Freeform 16"/>
          <p:cNvSpPr/>
          <p:nvPr/>
        </p:nvSpPr>
        <p:spPr>
          <a:xfrm>
            <a:off x="9139238" y="3483769"/>
            <a:ext cx="47625" cy="3004089"/>
          </a:xfrm>
          <a:custGeom>
            <a:avLst/>
            <a:gdLst/>
            <a:ahLst/>
            <a:cxnLst/>
            <a:rect l="l" t="t" r="r" b="b"/>
            <a:pathLst>
              <a:path w="47625" h="3004089">
                <a:moveTo>
                  <a:pt x="0" y="0"/>
                </a:moveTo>
                <a:lnTo>
                  <a:pt x="47624" y="0"/>
                </a:lnTo>
                <a:lnTo>
                  <a:pt x="47624" y="3004089"/>
                </a:lnTo>
                <a:lnTo>
                  <a:pt x="0" y="3004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852720" y="3695849"/>
            <a:ext cx="3544044" cy="4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Stress Tests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52720" y="4175522"/>
            <a:ext cx="7150001" cy="87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Simulated rapid input of over 70 random words into search, validating system performance under heavy load.</a:t>
            </a:r>
          </a:p>
        </p:txBody>
      </p:sp>
      <p:sp>
        <p:nvSpPr>
          <p:cNvPr id="19" name="Freeform 19"/>
          <p:cNvSpPr/>
          <p:nvPr/>
        </p:nvSpPr>
        <p:spPr>
          <a:xfrm>
            <a:off x="8765827" y="4607570"/>
            <a:ext cx="756380" cy="756380"/>
          </a:xfrm>
          <a:custGeom>
            <a:avLst/>
            <a:gdLst/>
            <a:ahLst/>
            <a:cxnLst/>
            <a:rect l="l" t="t" r="r" b="b"/>
            <a:pathLst>
              <a:path w="756380" h="756380">
                <a:moveTo>
                  <a:pt x="0" y="0"/>
                </a:moveTo>
                <a:lnTo>
                  <a:pt x="756381" y="0"/>
                </a:lnTo>
                <a:lnTo>
                  <a:pt x="756381" y="756380"/>
                </a:lnTo>
                <a:lnTo>
                  <a:pt x="0" y="756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 descr="preencoded.png"/>
          <p:cNvSpPr/>
          <p:nvPr/>
        </p:nvSpPr>
        <p:spPr>
          <a:xfrm>
            <a:off x="8966746" y="4808488"/>
            <a:ext cx="354360" cy="354360"/>
          </a:xfrm>
          <a:custGeom>
            <a:avLst/>
            <a:gdLst/>
            <a:ahLst/>
            <a:cxnLst/>
            <a:rect l="l" t="t" r="r" b="b"/>
            <a:pathLst>
              <a:path w="354360" h="354360">
                <a:moveTo>
                  <a:pt x="0" y="0"/>
                </a:moveTo>
                <a:lnTo>
                  <a:pt x="354360" y="0"/>
                </a:lnTo>
                <a:lnTo>
                  <a:pt x="354360" y="354360"/>
                </a:lnTo>
                <a:lnTo>
                  <a:pt x="0" y="354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97000" y="6478339"/>
            <a:ext cx="8151780" cy="47625"/>
          </a:xfrm>
          <a:custGeom>
            <a:avLst/>
            <a:gdLst/>
            <a:ahLst/>
            <a:cxnLst/>
            <a:rect l="l" t="t" r="r" b="b"/>
            <a:pathLst>
              <a:path w="8151780" h="47625">
                <a:moveTo>
                  <a:pt x="0" y="0"/>
                </a:moveTo>
                <a:lnTo>
                  <a:pt x="8151779" y="0"/>
                </a:lnTo>
                <a:lnTo>
                  <a:pt x="8151779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85280" y="6690420"/>
            <a:ext cx="3544044" cy="4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Security Tests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5280" y="7170092"/>
            <a:ext cx="7150001" cy="87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5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Implemented measures against common vulnerabilities: SQL injection attempts.</a:t>
            </a:r>
          </a:p>
        </p:txBody>
      </p:sp>
      <p:sp>
        <p:nvSpPr>
          <p:cNvPr id="30" name="Freeform 30"/>
          <p:cNvSpPr/>
          <p:nvPr/>
        </p:nvSpPr>
        <p:spPr>
          <a:xfrm>
            <a:off x="9139238" y="6478340"/>
            <a:ext cx="47625" cy="2550509"/>
          </a:xfrm>
          <a:custGeom>
            <a:avLst/>
            <a:gdLst/>
            <a:ahLst/>
            <a:cxnLst/>
            <a:rect l="l" t="t" r="r" b="b"/>
            <a:pathLst>
              <a:path w="47625" h="2550509">
                <a:moveTo>
                  <a:pt x="0" y="0"/>
                </a:moveTo>
                <a:lnTo>
                  <a:pt x="47624" y="0"/>
                </a:lnTo>
                <a:lnTo>
                  <a:pt x="47624" y="2550508"/>
                </a:lnTo>
                <a:lnTo>
                  <a:pt x="0" y="25505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139238" y="6478339"/>
            <a:ext cx="8151780" cy="47625"/>
          </a:xfrm>
          <a:custGeom>
            <a:avLst/>
            <a:gdLst/>
            <a:ahLst/>
            <a:cxnLst/>
            <a:rect l="l" t="t" r="r" b="b"/>
            <a:pathLst>
              <a:path w="8151780" h="47625">
                <a:moveTo>
                  <a:pt x="0" y="0"/>
                </a:moveTo>
                <a:lnTo>
                  <a:pt x="8151779" y="0"/>
                </a:lnTo>
                <a:lnTo>
                  <a:pt x="8151779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9852720" y="6690420"/>
            <a:ext cx="3544044" cy="4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Validation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852720" y="7170092"/>
            <a:ext cx="7150001" cy="87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Utilized explicit assertions and generated timestamped HTML reports for clear evidence.</a:t>
            </a:r>
          </a:p>
        </p:txBody>
      </p:sp>
      <p:sp>
        <p:nvSpPr>
          <p:cNvPr id="34" name="Freeform 34"/>
          <p:cNvSpPr/>
          <p:nvPr/>
        </p:nvSpPr>
        <p:spPr>
          <a:xfrm>
            <a:off x="8765827" y="7375326"/>
            <a:ext cx="756380" cy="756380"/>
          </a:xfrm>
          <a:custGeom>
            <a:avLst/>
            <a:gdLst/>
            <a:ahLst/>
            <a:cxnLst/>
            <a:rect l="l" t="t" r="r" b="b"/>
            <a:pathLst>
              <a:path w="756380" h="756380">
                <a:moveTo>
                  <a:pt x="0" y="0"/>
                </a:moveTo>
                <a:lnTo>
                  <a:pt x="756381" y="0"/>
                </a:lnTo>
                <a:lnTo>
                  <a:pt x="756381" y="756381"/>
                </a:lnTo>
                <a:lnTo>
                  <a:pt x="0" y="756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 descr="preencoded.png"/>
          <p:cNvSpPr/>
          <p:nvPr/>
        </p:nvSpPr>
        <p:spPr>
          <a:xfrm>
            <a:off x="8966746" y="7576245"/>
            <a:ext cx="354360" cy="354360"/>
          </a:xfrm>
          <a:custGeom>
            <a:avLst/>
            <a:gdLst/>
            <a:ahLst/>
            <a:cxnLst/>
            <a:rect l="l" t="t" r="r" b="b"/>
            <a:pathLst>
              <a:path w="354360" h="354360">
                <a:moveTo>
                  <a:pt x="0" y="0"/>
                </a:moveTo>
                <a:lnTo>
                  <a:pt x="354360" y="0"/>
                </a:lnTo>
                <a:lnTo>
                  <a:pt x="354360" y="354360"/>
                </a:lnTo>
                <a:lnTo>
                  <a:pt x="0" y="3543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6578" b="-657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VTI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hronicleVTI">
      <a:majorFont>
        <a:latin typeface="Univers Condensed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 name="Chronicl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34FD3B1-53CD-4A5C-943C-C44DFF248C3E}" vid="{19A790DA-2E4D-4134-98A6-7DECB1A1B8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1064</Words>
  <Application>Microsoft Office PowerPoint</Application>
  <PresentationFormat>Custom</PresentationFormat>
  <Paragraphs>172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ChronicleVTI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SUDIP BHANDARI</dc:creator>
  <cp:lastModifiedBy>Sudip Bhandari</cp:lastModifiedBy>
  <cp:revision>717</cp:revision>
  <dcterms:created xsi:type="dcterms:W3CDTF">2006-08-16T00:00:00Z</dcterms:created>
  <dcterms:modified xsi:type="dcterms:W3CDTF">2025-12-03T14:30:00Z</dcterms:modified>
  <dc:identifier>DAG6at-EUJM</dc:identifier>
</cp:coreProperties>
</file>